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0" r:id="rId3"/>
    <p:sldId id="264" r:id="rId4"/>
    <p:sldId id="273" r:id="rId5"/>
    <p:sldId id="269" r:id="rId6"/>
    <p:sldId id="261" r:id="rId7"/>
    <p:sldId id="276" r:id="rId8"/>
    <p:sldId id="282" r:id="rId9"/>
    <p:sldId id="283" r:id="rId10"/>
    <p:sldId id="277" r:id="rId11"/>
    <p:sldId id="28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573B"/>
    <a:srgbClr val="6F3217"/>
    <a:srgbClr val="946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E9026-B572-4C54-B062-BB2DB5034900}" type="datetimeFigureOut">
              <a:rPr lang="cs-CZ" smtClean="0"/>
              <a:t>24.03.2026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8432-9C76-4D3E-9F67-8E6F79147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47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66FFD-8ED1-4B6F-AA83-BFC7A6ED1231}" type="datetimeFigureOut">
              <a:rPr lang="cs-CZ" smtClean="0"/>
              <a:t>24.03.2026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8FB6C-56D6-4FC0-9288-82C3EBA6B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8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DADC-9EB1-43DC-B2CF-9574DBA7B362}" type="datetime1">
              <a:rPr lang="cs-CZ" smtClean="0"/>
              <a:t>24.03.2026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46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AD4C-6A8E-4D82-BDA9-3A121AD51444}" type="datetime1">
              <a:rPr lang="cs-CZ" smtClean="0"/>
              <a:t>24.03.2026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90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3A9E-EDE7-49BB-8102-9DACE7D20E87}" type="datetime1">
              <a:rPr lang="cs-CZ" smtClean="0"/>
              <a:t>24.03.2026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58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F2B3-702C-4F17-B964-2B6B1B7F1AFF}" type="datetime1">
              <a:rPr lang="cs-CZ" smtClean="0"/>
              <a:t>24.03.2026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8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5350-A037-48E7-86B8-F3684BD086B6}" type="datetime1">
              <a:rPr lang="cs-CZ" smtClean="0"/>
              <a:t>24.03.2026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23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EA7E-FE23-45A9-B865-7C0C0EB099CF}" type="datetime1">
              <a:rPr lang="cs-CZ" smtClean="0"/>
              <a:t>24.03.2026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04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FAD9-19F7-4E4A-B410-7292F6BFA3CA}" type="datetime1">
              <a:rPr lang="cs-CZ" smtClean="0"/>
              <a:t>24.03.2026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37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4606-7F83-47DB-B8DD-B91A57968B7E}" type="datetime1">
              <a:rPr lang="cs-CZ" smtClean="0"/>
              <a:t>24.03.2026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84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0DAA-222D-4CBA-81F5-B4028E24122B}" type="datetime1">
              <a:rPr lang="cs-CZ" smtClean="0"/>
              <a:t>24.03.2026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85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926D-AADA-448D-BE72-84022C1EEE5B}" type="datetime1">
              <a:rPr lang="cs-CZ" smtClean="0"/>
              <a:t>24.03.2026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17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DB6D-C3DA-40EE-A7ED-597EA8A3C9C7}" type="datetime1">
              <a:rPr lang="cs-CZ" smtClean="0"/>
              <a:t>24.03.2026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7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2465B-6391-4C17-90FB-25FD0821422C}" type="datetime1">
              <a:rPr lang="cs-CZ" smtClean="0"/>
              <a:t>24.03.2026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00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i="1" dirty="0"/>
              <a:t>Grafická specifikace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15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9F27F-7A6E-1A0D-42C2-B91E95C3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Pohlednice s hadříkem na brýle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ABDCF2-8CCC-BF34-62CD-0F95B34B2F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papírová pohlednice s vlastní grafikou na obou stranách,</a:t>
            </a:r>
          </a:p>
          <a:p>
            <a:r>
              <a:rPr lang="cs-CZ" dirty="0"/>
              <a:t> vč. čistícího hadříku na brýle (180 g/m2), hadřík musí být přichycen průhledným silikonem, který lze lehce odstranit a nezanechá na látce stopy,</a:t>
            </a:r>
          </a:p>
          <a:p>
            <a:r>
              <a:rPr lang="cs-CZ" dirty="0"/>
              <a:t>z mikrovlákna se sublimačním potiskem,</a:t>
            </a:r>
          </a:p>
          <a:p>
            <a:r>
              <a:rPr lang="cs-CZ" dirty="0"/>
              <a:t>každý kus balen samostatně ve fólii,</a:t>
            </a:r>
          </a:p>
          <a:p>
            <a:r>
              <a:rPr lang="cs-CZ" dirty="0"/>
              <a:t>500 ks.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AC2F6C-11CE-6AC7-DCDA-FD5200CA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10</a:t>
            </a:fld>
            <a:endParaRPr lang="cs-CZ"/>
          </a:p>
        </p:txBody>
      </p:sp>
      <p:pic>
        <p:nvPicPr>
          <p:cNvPr id="6" name="Obrázek 5" descr="Obsah obrázku text, grafický design, kniha, design&#10;&#10;Obsah vygenerovaný umělou inteligencí může být nesprávný.">
            <a:extLst>
              <a:ext uri="{FF2B5EF4-FFF2-40B4-BE49-F238E27FC236}">
                <a16:creationId xmlns:a16="http://schemas.microsoft.com/office/drawing/2014/main" id="{524CACC2-E4BD-06EE-0EE4-58509DF9E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t="18547" r="14930" b="19299"/>
          <a:stretch/>
        </p:blipFill>
        <p:spPr>
          <a:xfrm rot="16200000">
            <a:off x="6943579" y="3458471"/>
            <a:ext cx="2489980" cy="3305778"/>
          </a:xfrm>
          <a:prstGeom prst="rect">
            <a:avLst/>
          </a:prstGeom>
        </p:spPr>
      </p:pic>
      <p:pic>
        <p:nvPicPr>
          <p:cNvPr id="9" name="Obrázek 8" descr="Obsah obrázku text, grafický design, logo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E942DD28-6E24-2327-7EA6-E904D9522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t="18069" r="14846" b="23675"/>
          <a:stretch/>
        </p:blipFill>
        <p:spPr>
          <a:xfrm rot="5400000">
            <a:off x="6980690" y="1049245"/>
            <a:ext cx="2549271" cy="317226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D08B79A-0B0D-2873-6CE7-E19CE11BADD3}"/>
              </a:ext>
            </a:extLst>
          </p:cNvPr>
          <p:cNvSpPr txBox="1"/>
          <p:nvPr/>
        </p:nvSpPr>
        <p:spPr>
          <a:xfrm>
            <a:off x="9842630" y="5497258"/>
            <a:ext cx="1905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náhled na reálné pohlednice z obou stran</a:t>
            </a:r>
          </a:p>
        </p:txBody>
      </p:sp>
      <p:pic>
        <p:nvPicPr>
          <p:cNvPr id="8" name="Obrázek 7" descr="Obsah obrázku černá, tma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4C7C43A6-4E4C-C990-D98C-E5F6440CA3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239" y="3375561"/>
            <a:ext cx="381636" cy="218411"/>
          </a:xfrm>
          <a:prstGeom prst="rect">
            <a:avLst/>
          </a:prstGeom>
        </p:spPr>
      </p:pic>
      <p:pic>
        <p:nvPicPr>
          <p:cNvPr id="10" name="Obrázek 9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ED0722E9-9CEC-DE9A-0E61-4DC3C91D0A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69" y="3400406"/>
            <a:ext cx="381637" cy="2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4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9F27F-7A6E-1A0D-42C2-B91E95C3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Visačka na kufr VLQ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ABDCF2-8CCC-BF34-62CD-0F95B34B2F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rozměr: 11,5x6,5 cm</a:t>
            </a:r>
          </a:p>
          <a:p>
            <a:r>
              <a:rPr lang="cs-CZ" dirty="0"/>
              <a:t>materiál: pevnější látka černé barvy, spojená s průhlednou folií na zasunutí vizitky se jménem,</a:t>
            </a:r>
          </a:p>
          <a:p>
            <a:r>
              <a:rPr lang="cs-CZ" dirty="0"/>
              <a:t>obšití celé visačky barevnou nití, vyšití loga VLQ na přední stranu visačky,</a:t>
            </a:r>
          </a:p>
          <a:p>
            <a:r>
              <a:rPr lang="cs-CZ" dirty="0"/>
              <a:t>držadlo; silikonové dle dodaného vzorku, rozměr 30 cm; vložená papírová karta s potiskem 1/0 o rozměru 9x5 cm.</a:t>
            </a:r>
          </a:p>
          <a:p>
            <a:r>
              <a:rPr lang="cs-CZ" dirty="0"/>
              <a:t>500 ks.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AC2F6C-11CE-6AC7-DCDA-FD5200CA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11</a:t>
            </a:fld>
            <a:endParaRPr lang="cs-CZ"/>
          </a:p>
        </p:txBody>
      </p:sp>
      <p:pic>
        <p:nvPicPr>
          <p:cNvPr id="6" name="Obrázek 5" descr="Obsah obrázku text&#10;&#10;Obsah vygenerovaný umělou inteligencí může být nesprávný.">
            <a:extLst>
              <a:ext uri="{FF2B5EF4-FFF2-40B4-BE49-F238E27FC236}">
                <a16:creationId xmlns:a16="http://schemas.microsoft.com/office/drawing/2014/main" id="{9AAA2D4E-DFE1-09F2-0CF2-6787CBFD2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8" t="12308" r="16564" b="19589"/>
          <a:stretch/>
        </p:blipFill>
        <p:spPr>
          <a:xfrm>
            <a:off x="6443003" y="996254"/>
            <a:ext cx="2391507" cy="4670473"/>
          </a:xfrm>
          <a:prstGeom prst="rect">
            <a:avLst/>
          </a:prstGeom>
        </p:spPr>
      </p:pic>
      <p:pic>
        <p:nvPicPr>
          <p:cNvPr id="9" name="Obrázek 8" descr="Obsah obrázku kuchyňské potřeby, hrnec/pánev&#10;&#10;Obsah vygenerovaný umělou inteligencí může být nesprávný.">
            <a:extLst>
              <a:ext uri="{FF2B5EF4-FFF2-40B4-BE49-F238E27FC236}">
                <a16:creationId xmlns:a16="http://schemas.microsoft.com/office/drawing/2014/main" id="{9771D0B3-A7CD-039B-699B-1CCEE087D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4" t="12308" r="17180" b="17370"/>
          <a:stretch/>
        </p:blipFill>
        <p:spPr>
          <a:xfrm>
            <a:off x="9047284" y="996254"/>
            <a:ext cx="2518118" cy="482266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A24D694-5F0E-E1F5-A53F-FA89535E5361}"/>
              </a:ext>
            </a:extLst>
          </p:cNvPr>
          <p:cNvSpPr txBox="1"/>
          <p:nvPr/>
        </p:nvSpPr>
        <p:spPr>
          <a:xfrm>
            <a:off x="7569590" y="5928524"/>
            <a:ext cx="293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náhled na reálnou visačku z obou stran</a:t>
            </a:r>
          </a:p>
        </p:txBody>
      </p:sp>
    </p:spTree>
    <p:extLst>
      <p:ext uri="{BB962C8B-B14F-4D97-AF65-F5344CB8AC3E}">
        <p14:creationId xmlns:p14="http://schemas.microsoft.com/office/powerpoint/2010/main" val="294166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C388B-5091-551B-7DCB-53D2CB81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Ponožky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0CBE2B-E8EF-8F85-B459-154729463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0795" cy="4351338"/>
          </a:xfrm>
        </p:spPr>
        <p:txBody>
          <a:bodyPr/>
          <a:lstStyle/>
          <a:p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vysoké ponožky s vytkávaným motivem</a:t>
            </a:r>
          </a:p>
          <a:p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Standardní hladké provedení, motiv přímo v materiálu ponožek</a:t>
            </a: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materiál: klasický, 80–85 % bavlna, 12–18 % polyamid, 2–5 %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elastan</a:t>
            </a:r>
            <a:endParaRPr lang="cs-CZ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balení v páru s papírovou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celopotištěnou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etiketou</a:t>
            </a:r>
            <a:endParaRPr lang="cs-CZ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 dvou velikostech:</a:t>
            </a:r>
          </a:p>
          <a:p>
            <a:pPr lvl="1"/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250 ks vel. 37-41/ US 6-10</a:t>
            </a:r>
          </a:p>
          <a:p>
            <a:pPr lvl="1"/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250 ks vel. 42-47/ US </a:t>
            </a: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7-14 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B18612-1BA7-C491-6A91-29791B29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2</a:t>
            </a:fld>
            <a:endParaRPr lang="cs-CZ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5A66745E-6339-07AA-0EC6-C728781E1A2C}"/>
              </a:ext>
            </a:extLst>
          </p:cNvPr>
          <p:cNvSpPr txBox="1">
            <a:spLocks/>
          </p:cNvSpPr>
          <p:nvPr/>
        </p:nvSpPr>
        <p:spPr>
          <a:xfrm>
            <a:off x="6638014" y="5286723"/>
            <a:ext cx="2338227" cy="347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AE4AF30-B3DF-C990-F218-CF0856E25345}"/>
              </a:ext>
            </a:extLst>
          </p:cNvPr>
          <p:cNvSpPr txBox="1"/>
          <p:nvPr/>
        </p:nvSpPr>
        <p:spPr>
          <a:xfrm>
            <a:off x="6928471" y="3189276"/>
            <a:ext cx="1999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náhled reálných ponožek</a:t>
            </a:r>
          </a:p>
        </p:txBody>
      </p:sp>
      <p:pic>
        <p:nvPicPr>
          <p:cNvPr id="12" name="Obrázek 11" descr="Obsah obrázku oblečení, ponožka&#10;&#10;Obsah vygenerovaný umělou inteligencí může být nesprávný.">
            <a:extLst>
              <a:ext uri="{FF2B5EF4-FFF2-40B4-BE49-F238E27FC236}">
                <a16:creationId xmlns:a16="http://schemas.microsoft.com/office/drawing/2014/main" id="{80DF96CC-8B30-D9E5-A66D-A51C13917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471" y="421946"/>
            <a:ext cx="1737855" cy="264141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DFF9E3C-3835-1814-2032-60B63FD47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487" y="3622972"/>
            <a:ext cx="1637839" cy="259855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612253F-51C4-349B-7C1C-9ABEC2183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867970" y="3626654"/>
            <a:ext cx="1728312" cy="2586338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4C98A50C-1E72-729E-31D1-DDDE463579F2}"/>
              </a:ext>
            </a:extLst>
          </p:cNvPr>
          <p:cNvSpPr txBox="1"/>
          <p:nvPr/>
        </p:nvSpPr>
        <p:spPr>
          <a:xfrm>
            <a:off x="7016618" y="6342594"/>
            <a:ext cx="3083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Vzor </a:t>
            </a:r>
            <a:r>
              <a:rPr lang="cs-CZ" sz="1400" dirty="0" err="1"/>
              <a:t>celopotištěné</a:t>
            </a:r>
            <a:r>
              <a:rPr lang="cs-CZ" sz="1400" dirty="0"/>
              <a:t> etikety z obou stran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99CE51E-1E9C-C519-7EA5-433F67D67F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81" y="4907842"/>
            <a:ext cx="435026" cy="307777"/>
          </a:xfrm>
          <a:prstGeom prst="rect">
            <a:avLst/>
          </a:prstGeom>
        </p:spPr>
      </p:pic>
      <p:pic>
        <p:nvPicPr>
          <p:cNvPr id="13" name="Obrázek 12" descr="Obsah obrázku text, snímek obrazovky, Písmo, černá&#10;&#10;Obsah vygenerovaný umělou inteligencí může být nesprávný.">
            <a:extLst>
              <a:ext uri="{FF2B5EF4-FFF2-40B4-BE49-F238E27FC236}">
                <a16:creationId xmlns:a16="http://schemas.microsoft.com/office/drawing/2014/main" id="{852EF9DA-5A49-8F95-BA1E-0C255A4DD6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4"/>
          <a:stretch/>
        </p:blipFill>
        <p:spPr>
          <a:xfrm rot="10800000" flipH="1" flipV="1">
            <a:off x="7928103" y="4904513"/>
            <a:ext cx="571501" cy="2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1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Kuličkové pero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625051"/>
          </a:xfrm>
        </p:spPr>
        <p:txBody>
          <a:bodyPr>
            <a:noAutofit/>
          </a:bodyPr>
          <a:lstStyle/>
          <a:p>
            <a:pPr lvl="0"/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Kuličkové pero </a:t>
            </a: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 pogumovanou úpravou a speciálním povrchem pro zrcadlový laser v barvě </a:t>
            </a:r>
            <a:r>
              <a:rPr lang="cs-CZ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stylusu</a:t>
            </a: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např. značky </a:t>
            </a:r>
            <a:r>
              <a:rPr lang="cs-CZ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touch</a:t>
            </a: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Niro</a:t>
            </a:r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</a:p>
          <a:p>
            <a:pPr lvl="0"/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barva pera: černá, stříbrný konec, modrá náplň,</a:t>
            </a:r>
          </a:p>
          <a:p>
            <a:pPr lvl="0"/>
            <a:r>
              <a:rPr lang="cs-CZ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gravírování laserem v šedé či stříbrné barvě,</a:t>
            </a:r>
          </a:p>
          <a:p>
            <a:pPr lvl="0"/>
            <a:r>
              <a:rPr lang="cs-CZ" sz="2200" dirty="0"/>
              <a:t>rozměr cca Ø0,8x14,2 cm, </a:t>
            </a:r>
          </a:p>
          <a:p>
            <a:pPr lvl="0"/>
            <a:r>
              <a:rPr lang="cs-CZ" sz="2200" dirty="0"/>
              <a:t>500 ks.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970" y="3223205"/>
            <a:ext cx="552162" cy="1003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12" y="3051408"/>
            <a:ext cx="552162" cy="10031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58" y="2771546"/>
            <a:ext cx="552162" cy="10031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450">
            <a:off x="8082344" y="2998894"/>
            <a:ext cx="1481407" cy="642475"/>
          </a:xfrm>
          <a:prstGeom prst="rect">
            <a:avLst/>
          </a:prstGeom>
        </p:spPr>
      </p:pic>
      <p:sp>
        <p:nvSpPr>
          <p:cNvPr id="15" name="AutoShape 8" descr="HIDE. Chránič webkamery, Černá | proven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224">
            <a:off x="7841410" y="2728350"/>
            <a:ext cx="1518872" cy="6587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76" y="292888"/>
            <a:ext cx="981031" cy="638651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3456" y="2078087"/>
            <a:ext cx="1596395" cy="290036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3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6623CC-265C-6575-130D-EEF658A17C90}"/>
              </a:ext>
            </a:extLst>
          </p:cNvPr>
          <p:cNvSpPr txBox="1"/>
          <p:nvPr/>
        </p:nvSpPr>
        <p:spPr>
          <a:xfrm>
            <a:off x="9088354" y="6006498"/>
            <a:ext cx="14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ilustrační obrázek</a:t>
            </a:r>
          </a:p>
        </p:txBody>
      </p:sp>
    </p:spTree>
    <p:extLst>
      <p:ext uri="{BB962C8B-B14F-4D97-AF65-F5344CB8AC3E}">
        <p14:creationId xmlns:p14="http://schemas.microsoft.com/office/powerpoint/2010/main" val="183366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A3F28-7115-EE70-25B7-E5DEB2F8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Šňůrka na karty se 2 karabinami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0A1E72-0042-C475-BDC1-657FD3CDEA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se dvěma karabinami,</a:t>
            </a:r>
          </a:p>
          <a:p>
            <a:r>
              <a:rPr lang="cs-CZ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barva černá, </a:t>
            </a:r>
          </a:p>
          <a:p>
            <a:r>
              <a:rPr lang="cs-CZ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potisk 4/4 - sublimační potisk po celém povrchu šňůrky, 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oboustranný potisk</a:t>
            </a:r>
          </a:p>
          <a:p>
            <a:r>
              <a:rPr lang="cs-CZ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materiál: PES satén,</a:t>
            </a:r>
          </a:p>
          <a:p>
            <a:r>
              <a:rPr lang="cs-CZ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šířka 15 mm, délka 940 mm včetně karabiny,</a:t>
            </a:r>
            <a:endParaRPr lang="cs-CZ" dirty="0"/>
          </a:p>
          <a:p>
            <a:r>
              <a:rPr lang="cs-CZ" dirty="0"/>
              <a:t>200 ks.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D295E1-6FAD-7E52-2BB2-C3766FAE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4</a:t>
            </a:fld>
            <a:endParaRPr lang="cs-CZ"/>
          </a:p>
        </p:txBody>
      </p:sp>
      <p:pic>
        <p:nvPicPr>
          <p:cNvPr id="9" name="Zástupný obsah 8" descr="Obsah obrázku šňůrka na krk, konektor, móda&#10;&#10;Obsah vygenerovaný umělou inteligencí může být nesprávný.">
            <a:extLst>
              <a:ext uri="{FF2B5EF4-FFF2-40B4-BE49-F238E27FC236}">
                <a16:creationId xmlns:a16="http://schemas.microsoft.com/office/drawing/2014/main" id="{C04DB564-7C29-11DF-A90B-9D88A65FD1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9" r="30362"/>
          <a:stretch/>
        </p:blipFill>
        <p:spPr>
          <a:xfrm>
            <a:off x="8111265" y="841140"/>
            <a:ext cx="1570617" cy="5780826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A526BD6-7970-EDBB-0547-FD6FE7D0DC93}"/>
              </a:ext>
            </a:extLst>
          </p:cNvPr>
          <p:cNvSpPr txBox="1"/>
          <p:nvPr/>
        </p:nvSpPr>
        <p:spPr>
          <a:xfrm>
            <a:off x="8803076" y="6277588"/>
            <a:ext cx="121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náhled šňůrky</a:t>
            </a:r>
          </a:p>
        </p:txBody>
      </p:sp>
      <p:pic>
        <p:nvPicPr>
          <p:cNvPr id="4" name="Zástupný obsah 8" descr="Obsah obrázku šňůrka na krk, konektor, móda&#10;&#10;Obsah vygenerovaný umělou inteligencí může být nesprávný.">
            <a:extLst>
              <a:ext uri="{FF2B5EF4-FFF2-40B4-BE49-F238E27FC236}">
                <a16:creationId xmlns:a16="http://schemas.microsoft.com/office/drawing/2014/main" id="{BA2993BA-0D9D-BB9A-AB15-885C96891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2" r="28829" b="5199"/>
          <a:stretch/>
        </p:blipFill>
        <p:spPr>
          <a:xfrm flipH="1">
            <a:off x="9422434" y="808000"/>
            <a:ext cx="1570616" cy="54329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8F52373-49CA-237C-28E0-2F461040E9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425" y="926259"/>
            <a:ext cx="382624" cy="270703"/>
          </a:xfrm>
          <a:prstGeom prst="rect">
            <a:avLst/>
          </a:prstGeom>
        </p:spPr>
      </p:pic>
      <p:pic>
        <p:nvPicPr>
          <p:cNvPr id="7" name="Obrázek 6" descr="Obsah obrázku text, snímek obrazovky, Písmo, černá&#10;&#10;Obsah vygenerovaný umělou inteligencí může být nesprávný.">
            <a:extLst>
              <a:ext uri="{FF2B5EF4-FFF2-40B4-BE49-F238E27FC236}">
                <a16:creationId xmlns:a16="http://schemas.microsoft.com/office/drawing/2014/main" id="{56874280-36F7-25E1-8DE7-676E58B541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4"/>
          <a:stretch/>
        </p:blipFill>
        <p:spPr>
          <a:xfrm rot="10800000" flipH="1" flipV="1">
            <a:off x="10130412" y="961639"/>
            <a:ext cx="258286" cy="13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8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Šňůrka na karty s 1 karabinou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47700" y="2055813"/>
            <a:ext cx="5448300" cy="4392026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jednou karabinou</a:t>
            </a:r>
          </a:p>
          <a:p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barva černá, </a:t>
            </a:r>
          </a:p>
          <a:p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potisk 4/4 - sublimační potisk po celém povrchu šňůrky,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oboustranný potisk</a:t>
            </a:r>
          </a:p>
          <a:p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materiál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PES satén</a:t>
            </a:r>
          </a:p>
          <a:p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šířka 25 mm</a:t>
            </a:r>
          </a:p>
          <a:p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00 ks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cs-CZ" sz="22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sp>
        <p:nvSpPr>
          <p:cNvPr id="15" name="AutoShape 8" descr="HIDE. Chránič webkamery, Černá | proven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67" y="5178829"/>
            <a:ext cx="2175157" cy="300644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5</a:t>
            </a:fld>
            <a:endParaRPr lang="cs-CZ" dirty="0"/>
          </a:p>
        </p:txBody>
      </p:sp>
      <p:pic>
        <p:nvPicPr>
          <p:cNvPr id="8" name="Obrázek 7" descr="Obsah obrázku lyžování, móda, snowboarding&#10;&#10;Obsah vygenerovaný umělou inteligencí může být nesprávný.">
            <a:extLst>
              <a:ext uri="{FF2B5EF4-FFF2-40B4-BE49-F238E27FC236}">
                <a16:creationId xmlns:a16="http://schemas.microsoft.com/office/drawing/2014/main" id="{5634119B-1299-F0BE-8EBF-0B3C6DB241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2" r="36024"/>
          <a:stretch/>
        </p:blipFill>
        <p:spPr>
          <a:xfrm>
            <a:off x="7629348" y="387876"/>
            <a:ext cx="1152467" cy="633359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5216434-1BC5-4D66-3A76-425125C184C3}"/>
              </a:ext>
            </a:extLst>
          </p:cNvPr>
          <p:cNvSpPr txBox="1"/>
          <p:nvPr/>
        </p:nvSpPr>
        <p:spPr>
          <a:xfrm>
            <a:off x="10246918" y="5858031"/>
            <a:ext cx="121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náhled šňůrky</a:t>
            </a:r>
          </a:p>
        </p:txBody>
      </p:sp>
      <p:pic>
        <p:nvPicPr>
          <p:cNvPr id="4" name="Obrázek 3" descr="Obsah obrázku lyžování, móda, snowboarding&#10;&#10;Obsah vygenerovaný umělou inteligencí může být nesprávný.">
            <a:extLst>
              <a:ext uri="{FF2B5EF4-FFF2-40B4-BE49-F238E27FC236}">
                <a16:creationId xmlns:a16="http://schemas.microsoft.com/office/drawing/2014/main" id="{68F21749-7049-D40A-0231-3A68C596A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2" r="36024"/>
          <a:stretch/>
        </p:blipFill>
        <p:spPr>
          <a:xfrm flipH="1">
            <a:off x="8656830" y="410627"/>
            <a:ext cx="1410977" cy="6333599"/>
          </a:xfrm>
          <a:prstGeom prst="rect">
            <a:avLst/>
          </a:prstGeom>
        </p:spPr>
      </p:pic>
      <p:pic>
        <p:nvPicPr>
          <p:cNvPr id="7" name="Obrázek 6" descr="Obsah obrázku text, snímek obrazovky, Písmo, černá&#10;&#10;Obsah vygenerovaný umělou inteligencí může být nesprávný.">
            <a:extLst>
              <a:ext uri="{FF2B5EF4-FFF2-40B4-BE49-F238E27FC236}">
                <a16:creationId xmlns:a16="http://schemas.microsoft.com/office/drawing/2014/main" id="{2E3920C5-90AE-0700-602B-078414C8A4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4"/>
          <a:stretch/>
        </p:blipFill>
        <p:spPr>
          <a:xfrm rot="10800000" flipH="1" flipV="1">
            <a:off x="9294481" y="638910"/>
            <a:ext cx="258286" cy="13253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EFC51EC-9D93-F0D4-42A0-37A7B18E26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59" y="569825"/>
            <a:ext cx="382624" cy="2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3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USB </a:t>
            </a:r>
            <a:r>
              <a:rPr lang="cs-CZ" b="1" dirty="0" err="1"/>
              <a:t>Flash</a:t>
            </a:r>
            <a:r>
              <a:rPr lang="cs-CZ" b="1" dirty="0"/>
              <a:t> disk kombinovaný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69123" y="1446464"/>
            <a:ext cx="5181600" cy="3523101"/>
          </a:xfrm>
        </p:spPr>
        <p:txBody>
          <a:bodyPr>
            <a:noAutofit/>
          </a:bodyPr>
          <a:lstStyle/>
          <a:p>
            <a:r>
              <a:rPr lang="cs-CZ" sz="2200" dirty="0"/>
              <a:t>USB </a:t>
            </a:r>
            <a:r>
              <a:rPr lang="cs-CZ" sz="2200" dirty="0" err="1"/>
              <a:t>Flash</a:t>
            </a:r>
            <a:r>
              <a:rPr lang="cs-CZ" sz="2200" dirty="0"/>
              <a:t> kombi 2v1, 3.0,</a:t>
            </a:r>
          </a:p>
          <a:p>
            <a:r>
              <a:rPr lang="cs-CZ" sz="2200" dirty="0"/>
              <a:t>Kovové USB vybavené USB </a:t>
            </a:r>
            <a:r>
              <a:rPr lang="cs-CZ" sz="2200" dirty="0" err="1"/>
              <a:t>flash</a:t>
            </a:r>
            <a:r>
              <a:rPr lang="cs-CZ" sz="2200" dirty="0"/>
              <a:t> diskem typu C i USB A pro snadné připojení. Poskytuje snadný a rychlý přenos dat.</a:t>
            </a:r>
          </a:p>
          <a:p>
            <a:pPr algn="l"/>
            <a:r>
              <a:rPr lang="cs-CZ" sz="2200" dirty="0"/>
              <a:t>Rychlost zápisu 30MB/sekundu, rychlost čtení 100MB/sekundu</a:t>
            </a:r>
          </a:p>
          <a:p>
            <a:r>
              <a:rPr lang="cs-CZ" sz="2200" dirty="0"/>
              <a:t>kapacita 128 GB, 3.0,</a:t>
            </a:r>
          </a:p>
          <a:p>
            <a:r>
              <a:rPr lang="cs-CZ" sz="2200" dirty="0"/>
              <a:t>barva stříbrná,</a:t>
            </a:r>
          </a:p>
          <a:p>
            <a:r>
              <a:rPr lang="cs-CZ" sz="2200" dirty="0"/>
              <a:t>Potisk: oboustranný, jednobarevný tamponový potisk,</a:t>
            </a:r>
          </a:p>
          <a:p>
            <a:r>
              <a:rPr lang="cs-CZ" sz="2200" dirty="0"/>
              <a:t>Každý kus obalený v ochranné fólii zvlášť,</a:t>
            </a:r>
          </a:p>
          <a:p>
            <a:pPr lvl="0"/>
            <a:r>
              <a:rPr lang="cs-CZ" sz="2200" dirty="0"/>
              <a:t>100 ks.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970" y="3223205"/>
            <a:ext cx="552162" cy="1003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12" y="3051408"/>
            <a:ext cx="552162" cy="10031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58" y="2771546"/>
            <a:ext cx="552162" cy="10031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073" y="2627104"/>
            <a:ext cx="1252501" cy="288883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6</a:t>
            </a:fld>
            <a:endParaRPr lang="cs-CZ"/>
          </a:p>
        </p:txBody>
      </p:sp>
      <p:pic>
        <p:nvPicPr>
          <p:cNvPr id="15" name="Obrázek 14" descr="Obsah obrázku Usb flash disk&#10;&#10;Obsah vygenerovaný umělou inteligencí může být nesprávný.">
            <a:extLst>
              <a:ext uri="{FF2B5EF4-FFF2-40B4-BE49-F238E27FC236}">
                <a16:creationId xmlns:a16="http://schemas.microsoft.com/office/drawing/2014/main" id="{AB019028-2638-2073-A2B0-7E1F3ACC0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91" y="1939176"/>
            <a:ext cx="3048000" cy="2959100"/>
          </a:xfrm>
          <a:prstGeom prst="rect">
            <a:avLst/>
          </a:prstGeom>
        </p:spPr>
      </p:pic>
      <p:pic>
        <p:nvPicPr>
          <p:cNvPr id="17" name="Obrázek 16" descr="Obsah obrázku text, klipart&#10;&#10;Popis byl vytvořen automaticky">
            <a:extLst>
              <a:ext uri="{FF2B5EF4-FFF2-40B4-BE49-F238E27FC236}">
                <a16:creationId xmlns:a16="http://schemas.microsoft.com/office/drawing/2014/main" id="{C878A868-D216-5E0F-3A7E-9559EB5CA7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926">
            <a:off x="8918701" y="3675008"/>
            <a:ext cx="453316" cy="131223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76EF07AA-238F-D807-AE0D-758AE04EC698}"/>
              </a:ext>
            </a:extLst>
          </p:cNvPr>
          <p:cNvSpPr txBox="1"/>
          <p:nvPr/>
        </p:nvSpPr>
        <p:spPr>
          <a:xfrm>
            <a:off x="8106553" y="4714147"/>
            <a:ext cx="1191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Ilustrační foto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D953B8-2975-60F7-E48A-5E58F8CFED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101">
            <a:off x="8919522" y="2664912"/>
            <a:ext cx="607807" cy="430018"/>
          </a:xfrm>
          <a:prstGeom prst="rect">
            <a:avLst/>
          </a:prstGeom>
        </p:spPr>
      </p:pic>
      <p:pic>
        <p:nvPicPr>
          <p:cNvPr id="7" name="Obrázek 6" descr="Obsah obrázku text, snímek obrazovky, Písmo, černá&#10;&#10;Obsah vygenerovaný umělou inteligencí může být nesprávný.">
            <a:extLst>
              <a:ext uri="{FF2B5EF4-FFF2-40B4-BE49-F238E27FC236}">
                <a16:creationId xmlns:a16="http://schemas.microsoft.com/office/drawing/2014/main" id="{4B1065F6-CFDC-9241-DDF8-2578A0A144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4"/>
          <a:stretch/>
        </p:blipFill>
        <p:spPr>
          <a:xfrm rot="11482146" flipH="1" flipV="1">
            <a:off x="9438524" y="2905498"/>
            <a:ext cx="589117" cy="30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8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19362-1B6D-6814-6A3A-F9F82936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F13744-6720-3B42-19D5-26F3315AA7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blok A5 s deskami z recyklované lepenky a 60 linkovanými listy, </a:t>
            </a:r>
          </a:p>
          <a:p>
            <a:r>
              <a:rPr lang="cs-CZ" dirty="0"/>
              <a:t>Potisk 1/0,</a:t>
            </a:r>
          </a:p>
          <a:p>
            <a:r>
              <a:rPr lang="cs-CZ" dirty="0"/>
              <a:t>200 ks.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52DBC7-AE79-43B0-468D-DC111ECB0B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D7628E-E98C-C7A1-1F3E-2188B0B1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7</a:t>
            </a:fld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75B472-15B6-753E-EE9A-3178332B5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4471">
            <a:off x="8414801" y="4267838"/>
            <a:ext cx="2252966" cy="6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EEF3115-1FAB-0557-7452-89FCCBBC2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883" y="2383212"/>
            <a:ext cx="5733434" cy="323616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A7DAF4C-6324-2496-75FA-2A236E1E7B73}"/>
              </a:ext>
            </a:extLst>
          </p:cNvPr>
          <p:cNvSpPr txBox="1"/>
          <p:nvPr/>
        </p:nvSpPr>
        <p:spPr>
          <a:xfrm>
            <a:off x="7133060" y="5446536"/>
            <a:ext cx="1191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Ilustrační foto</a:t>
            </a:r>
          </a:p>
        </p:txBody>
      </p:sp>
      <p:pic>
        <p:nvPicPr>
          <p:cNvPr id="7" name="Obrázek 6" descr="Obsah obrázku text, snímek obrazovky, Písmo, černá&#10;&#10;Obsah vygenerovaný umělou inteligencí může být nesprávný.">
            <a:extLst>
              <a:ext uri="{FF2B5EF4-FFF2-40B4-BE49-F238E27FC236}">
                <a16:creationId xmlns:a16="http://schemas.microsoft.com/office/drawing/2014/main" id="{332F1158-F6FB-5DC8-7820-17F539C56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4"/>
          <a:stretch/>
        </p:blipFill>
        <p:spPr>
          <a:xfrm rot="6864426" flipH="1" flipV="1">
            <a:off x="9677590" y="3152216"/>
            <a:ext cx="629674" cy="32310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2DDDB73-2059-CD3C-941F-615034C83F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46463">
            <a:off x="9128933" y="4473757"/>
            <a:ext cx="607807" cy="4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4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4DC05-7955-744A-118F-7D79C9D1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Taška látková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699822-BC37-851C-057B-2579733550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/>
              <a:t>taška z recyklované bavlny v tmavě šedé barvě, </a:t>
            </a:r>
          </a:p>
          <a:p>
            <a:pPr lvl="0"/>
            <a:r>
              <a:rPr lang="cs-CZ" sz="2800" dirty="0"/>
              <a:t>délka ucha 65 cm, </a:t>
            </a:r>
          </a:p>
          <a:p>
            <a:pPr lvl="0"/>
            <a:r>
              <a:rPr lang="cs-CZ" sz="2800" dirty="0"/>
              <a:t>gramáž 150 g/m</a:t>
            </a:r>
            <a:r>
              <a:rPr lang="cs-CZ" sz="2800" baseline="30000" dirty="0"/>
              <a:t>2</a:t>
            </a:r>
            <a:r>
              <a:rPr lang="cs-CZ" sz="2800" dirty="0"/>
              <a:t>, </a:t>
            </a:r>
          </a:p>
          <a:p>
            <a:pPr lvl="0"/>
            <a:r>
              <a:rPr lang="cs-CZ" sz="2800" dirty="0"/>
              <a:t>rozměr 37,5x41,5 cm, </a:t>
            </a:r>
          </a:p>
          <a:p>
            <a:pPr lvl="0"/>
            <a:r>
              <a:rPr lang="cs-CZ" sz="2800" dirty="0"/>
              <a:t>potisk oboustranný 1/0 bílá barva, </a:t>
            </a:r>
          </a:p>
          <a:p>
            <a:r>
              <a:rPr lang="cs-CZ" dirty="0"/>
              <a:t>200 ks.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453D0E-B13A-61A1-F3E1-0959291C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8</a:t>
            </a:fld>
            <a:endParaRPr lang="cs-CZ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C4DAABC-9305-9D0E-AE8B-9AEA06326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r="27263"/>
          <a:stretch/>
        </p:blipFill>
        <p:spPr bwMode="auto">
          <a:xfrm>
            <a:off x="6710362" y="565150"/>
            <a:ext cx="380047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D400AA2-88C5-4135-FFF7-AD365CDBA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94" y="4001294"/>
            <a:ext cx="2329612" cy="53731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3AF9C36-67E6-43E8-7AC3-215CD74BE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33" y="5311825"/>
            <a:ext cx="2324759" cy="32132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4980387-BCE2-1BDC-D0F9-849928961FF8}"/>
              </a:ext>
            </a:extLst>
          </p:cNvPr>
          <p:cNvSpPr txBox="1"/>
          <p:nvPr/>
        </p:nvSpPr>
        <p:spPr>
          <a:xfrm>
            <a:off x="10336611" y="5794672"/>
            <a:ext cx="1191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Ilustrační foto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758EC11-7BC5-5A54-3C5D-BB79A87091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169" y="5672431"/>
            <a:ext cx="607807" cy="430018"/>
          </a:xfrm>
          <a:prstGeom prst="rect">
            <a:avLst/>
          </a:prstGeom>
        </p:spPr>
      </p:pic>
      <p:pic>
        <p:nvPicPr>
          <p:cNvPr id="10" name="Obrázek 9" descr="Obsah obrázku text, snímek obrazovky, Písmo, černá&#10;&#10;Obsah vygenerovaný umělou inteligencí může být nesprávný.">
            <a:extLst>
              <a:ext uri="{FF2B5EF4-FFF2-40B4-BE49-F238E27FC236}">
                <a16:creationId xmlns:a16="http://schemas.microsoft.com/office/drawing/2014/main" id="{CC0F491A-D240-87D8-9971-1D4AE875A1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4"/>
          <a:stretch/>
        </p:blipFill>
        <p:spPr>
          <a:xfrm rot="10800000" flipH="1" flipV="1">
            <a:off x="9267710" y="5671619"/>
            <a:ext cx="629674" cy="3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0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4DC05-7955-744A-118F-7D79C9D1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Taška papírová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699822-BC37-851C-057B-2579733550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/>
              <a:t>Bílá papírová tašk</a:t>
            </a:r>
            <a:r>
              <a:rPr lang="cs-CZ" dirty="0"/>
              <a:t>a </a:t>
            </a:r>
            <a:r>
              <a:rPr lang="pl-PL" dirty="0"/>
              <a:t>s 2 uchy a lepeným dnem</a:t>
            </a:r>
            <a:endParaRPr lang="cs-CZ" sz="2800" dirty="0"/>
          </a:p>
          <a:p>
            <a:pPr lvl="0"/>
            <a:r>
              <a:rPr lang="cs-CZ" sz="2800" dirty="0"/>
              <a:t>gramáž 70 g/m</a:t>
            </a:r>
            <a:r>
              <a:rPr lang="cs-CZ" sz="2800" baseline="30000" dirty="0"/>
              <a:t>2</a:t>
            </a:r>
            <a:r>
              <a:rPr lang="cs-CZ" sz="2800" dirty="0"/>
              <a:t>, </a:t>
            </a:r>
          </a:p>
          <a:p>
            <a:pPr lvl="0"/>
            <a:r>
              <a:rPr lang="cs-CZ" sz="2800" dirty="0"/>
              <a:t>rozměr 22 x 36 x 10cm, </a:t>
            </a:r>
          </a:p>
          <a:p>
            <a:pPr lvl="0"/>
            <a:r>
              <a:rPr lang="cs-CZ" sz="2800" dirty="0"/>
              <a:t>potisk oboustranný 1/0 </a:t>
            </a:r>
            <a:r>
              <a:rPr lang="cs-CZ" dirty="0"/>
              <a:t>šedá</a:t>
            </a:r>
            <a:r>
              <a:rPr lang="cs-CZ" sz="2800" dirty="0"/>
              <a:t> barva, </a:t>
            </a:r>
          </a:p>
          <a:p>
            <a:r>
              <a:rPr lang="cs-CZ" dirty="0"/>
              <a:t>100 ks.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453D0E-B13A-61A1-F3E1-0959291C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9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D400AA2-88C5-4135-FFF7-AD365CDBA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94" y="4001294"/>
            <a:ext cx="2329612" cy="53731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3AF9C36-67E6-43E8-7AC3-215CD74BE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33" y="5311825"/>
            <a:ext cx="2324759" cy="32132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CC0AFCB-84AD-43CF-288D-8DD3F7F6A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416" y="767766"/>
            <a:ext cx="3839111" cy="454405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855DC1E-C683-5794-FF8F-F0E8A214A9FC}"/>
              </a:ext>
            </a:extLst>
          </p:cNvPr>
          <p:cNvSpPr txBox="1"/>
          <p:nvPr/>
        </p:nvSpPr>
        <p:spPr>
          <a:xfrm>
            <a:off x="8167292" y="5526310"/>
            <a:ext cx="1191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Ilustrační foto</a:t>
            </a:r>
          </a:p>
        </p:txBody>
      </p:sp>
      <p:pic>
        <p:nvPicPr>
          <p:cNvPr id="12" name="Obrázek 11" descr="Obsah obrázku černá, tma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A4292240-6BCB-890B-0EFE-F20A5FF68F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63">
            <a:off x="7672109" y="4470870"/>
            <a:ext cx="381636" cy="218411"/>
          </a:xfrm>
          <a:prstGeom prst="rect">
            <a:avLst/>
          </a:prstGeom>
        </p:spPr>
      </p:pic>
      <p:pic>
        <p:nvPicPr>
          <p:cNvPr id="16" name="Obrázek 1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913112BE-259A-AD33-AEF9-105A65F4F6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94" y="4429779"/>
            <a:ext cx="450887" cy="30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631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15746</TotalTime>
  <Words>516</Words>
  <Application>Microsoft Office PowerPoint</Application>
  <PresentationFormat>Širokoúhlá obrazovka</PresentationFormat>
  <Paragraphs>90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Grafická specifikace </vt:lpstr>
      <vt:lpstr>Ponožky</vt:lpstr>
      <vt:lpstr>Kuličkové pero </vt:lpstr>
      <vt:lpstr>Šňůrka na karty se 2 karabinami</vt:lpstr>
      <vt:lpstr>Šňůrka na karty s 1 karabinou</vt:lpstr>
      <vt:lpstr>USB Flash disk kombinovaný</vt:lpstr>
      <vt:lpstr>Blok</vt:lpstr>
      <vt:lpstr>Taška látková</vt:lpstr>
      <vt:lpstr>Taška papírová</vt:lpstr>
      <vt:lpstr>Pohlednice s hadříkem na brýle</vt:lpstr>
      <vt:lpstr>Visačka na kufr VLQ </vt:lpstr>
    </vt:vector>
  </TitlesOfParts>
  <Company>VŠB-TUO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Grafická specifikace</dc:title>
  <dc:creator>IT4Innovations</dc:creator>
  <cp:lastModifiedBy>Thi Nam Binh Ninhová</cp:lastModifiedBy>
  <cp:revision>54</cp:revision>
  <dcterms:created xsi:type="dcterms:W3CDTF">2020-07-03T11:10:35Z</dcterms:created>
  <dcterms:modified xsi:type="dcterms:W3CDTF">2026-03-24T10:22:01Z</dcterms:modified>
</cp:coreProperties>
</file>