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1" r:id="rId3"/>
    <p:sldId id="296" r:id="rId4"/>
    <p:sldId id="297" r:id="rId5"/>
    <p:sldId id="264" r:id="rId6"/>
    <p:sldId id="280" r:id="rId7"/>
    <p:sldId id="298" r:id="rId8"/>
    <p:sldId id="300" r:id="rId9"/>
    <p:sldId id="299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C2F52180-30C0-4989-A3D6-2118F88EC889}">
          <p14:sldIdLst>
            <p14:sldId id="256"/>
          </p14:sldIdLst>
        </p14:section>
        <p14:section name="Oddíl bez názvu" id="{217A6DBF-0183-4AED-B463-63FDB69CA880}">
          <p14:sldIdLst>
            <p14:sldId id="281"/>
            <p14:sldId id="296"/>
            <p14:sldId id="297"/>
            <p14:sldId id="264"/>
            <p14:sldId id="280"/>
            <p14:sldId id="298"/>
            <p14:sldId id="300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3486" autoAdjust="0"/>
  </p:normalViewPr>
  <p:slideViewPr>
    <p:cSldViewPr snapToGrid="0">
      <p:cViewPr varScale="1">
        <p:scale>
          <a:sx n="150" d="100"/>
          <a:sy n="150" d="100"/>
        </p:scale>
        <p:origin x="632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E9026-B572-4C54-B062-BB2DB5034900}" type="datetimeFigureOut">
              <a:rPr lang="cs-CZ" smtClean="0"/>
              <a:t>09.12.2025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28432-9C76-4D3E-9F67-8E6F791479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472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66FFD-8ED1-4B6F-AA83-BFC7A6ED1231}" type="datetimeFigureOut">
              <a:rPr lang="cs-CZ" smtClean="0"/>
              <a:t>09.12.2025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8FB6C-56D6-4FC0-9288-82C3EBA6B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787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DADC-9EB1-43DC-B2CF-9574DBA7B362}" type="datetime1">
              <a:rPr lang="cs-CZ" smtClean="0"/>
              <a:t>09.12.2025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0466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AD4C-6A8E-4D82-BDA9-3A121AD51444}" type="datetime1">
              <a:rPr lang="cs-CZ" smtClean="0"/>
              <a:t>09.12.2025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790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3A9E-EDE7-49BB-8102-9DACE7D20E87}" type="datetime1">
              <a:rPr lang="cs-CZ" smtClean="0"/>
              <a:t>09.12.2025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858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F2B3-702C-4F17-B964-2B6B1B7F1AFF}" type="datetime1">
              <a:rPr lang="cs-CZ" smtClean="0"/>
              <a:t>09.12.2025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18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5350-A037-48E7-86B8-F3684BD086B6}" type="datetime1">
              <a:rPr lang="cs-CZ" smtClean="0"/>
              <a:t>09.12.2025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234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EA7E-FE23-45A9-B865-7C0C0EB099CF}" type="datetime1">
              <a:rPr lang="cs-CZ" smtClean="0"/>
              <a:t>09.12.2025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04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FAD9-19F7-4E4A-B410-7292F6BFA3CA}" type="datetime1">
              <a:rPr lang="cs-CZ" smtClean="0"/>
              <a:t>09.12.2025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374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4606-7F83-47DB-B8DD-B91A57968B7E}" type="datetime1">
              <a:rPr lang="cs-CZ" smtClean="0"/>
              <a:t>09.12.2025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084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0DAA-222D-4CBA-81F5-B4028E24122B}" type="datetime1">
              <a:rPr lang="cs-CZ" smtClean="0"/>
              <a:t>09.12.2025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285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926D-AADA-448D-BE72-84022C1EEE5B}" type="datetime1">
              <a:rPr lang="cs-CZ" smtClean="0"/>
              <a:t>09.12.2025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9176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DB6D-C3DA-40EE-A7ED-597EA8A3C9C7}" type="datetime1">
              <a:rPr lang="cs-CZ" smtClean="0"/>
              <a:t>09.12.2025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77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2465B-6391-4C17-90FB-25FD0821422C}" type="datetime1">
              <a:rPr lang="cs-CZ" smtClean="0"/>
              <a:t>09.12.2025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24230-8FC4-4B8D-8CE5-DEE5E817A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00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8.jpeg"/><Relationship Id="rId7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2.jpeg"/><Relationship Id="rId7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7.png"/><Relationship Id="rId7" Type="http://schemas.openxmlformats.org/officeDocument/2006/relationships/oleObject" Target="../embeddings/oleObject1.bin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7200" b="1" i="1" dirty="0"/>
              <a:t>Grafická specifikace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Reklamní předměty pro projekty OWS a EXA4MIND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157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E6EEF-5709-25A6-16F3-F1AAF1C5F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oblečení, Sportovní tričko, rukáv, top (vršek oděvu)&#10;&#10;Obsah generovaný pomocí AI může být nesprávný.">
            <a:extLst>
              <a:ext uri="{FF2B5EF4-FFF2-40B4-BE49-F238E27FC236}">
                <a16:creationId xmlns:a16="http://schemas.microsoft.com/office/drawing/2014/main" id="{3A831D82-0D4E-C188-7583-44F23150FE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323" y="1132840"/>
            <a:ext cx="3649406" cy="4140200"/>
          </a:xfrm>
          <a:prstGeom prst="rect">
            <a:avLst/>
          </a:prstGeom>
        </p:spPr>
      </p:pic>
      <p:pic>
        <p:nvPicPr>
          <p:cNvPr id="6" name="Obrázek 5" descr="Obsah obrázku oblečení, Sportovní tričko, top (vršek oděvu), rukáv&#10;&#10;Obsah generovaný pomocí AI může být nesprávný.">
            <a:extLst>
              <a:ext uri="{FF2B5EF4-FFF2-40B4-BE49-F238E27FC236}">
                <a16:creationId xmlns:a16="http://schemas.microsoft.com/office/drawing/2014/main" id="{2A46783A-C2A8-CC4C-20D0-75E3228E67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748" y="1132840"/>
            <a:ext cx="3649406" cy="41402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9D5164B-8B6F-24F5-7679-1742D1BBA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304" y="344886"/>
            <a:ext cx="10515600" cy="1325563"/>
          </a:xfrm>
        </p:spPr>
        <p:txBody>
          <a:bodyPr/>
          <a:lstStyle/>
          <a:p>
            <a:r>
              <a:rPr lang="cs-CZ" b="1" dirty="0"/>
              <a:t>Tričko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D935A7-5F7E-5140-A9B6-DE37CA40BD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304" y="1610360"/>
            <a:ext cx="4232855" cy="4520514"/>
          </a:xfrm>
        </p:spPr>
        <p:txBody>
          <a:bodyPr>
            <a:noAutofit/>
          </a:bodyPr>
          <a:lstStyle/>
          <a:p>
            <a:pPr lvl="0"/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Unisex trička s krátkým rukávem, Single Jersey, 100 % bavlna, tubulární střih, úzký lem průkrčníku z žebrového úpletu 1:1 s 5 % elastanu, zpevňující páska od ramene k rameni, 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odtrhávací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etiketa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, (např. MALFINI ELEMENT 145)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barva námořní modrá</a:t>
            </a:r>
          </a:p>
          <a:p>
            <a:pPr lvl="0"/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gramáž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180 g/m2</a:t>
            </a:r>
          </a:p>
          <a:p>
            <a:pPr lvl="0"/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umístění 2 potisků – potisk 2/0 vepředu (bílá a světle modrá barva) a potisk 1/0 bílá barva vzadu</a:t>
            </a:r>
          </a:p>
          <a:p>
            <a:pPr lvl="0"/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200 ks ve velikostech: XS – 20 ks, S – 45 ks, M – 65 ks, L – 45 ks, XL – 15 ks a XXL – 10 ks.</a:t>
            </a:r>
            <a:endParaRPr lang="cs-CZ" sz="1600" dirty="0"/>
          </a:p>
        </p:txBody>
      </p:sp>
      <p:sp>
        <p:nvSpPr>
          <p:cNvPr id="15" name="AutoShape 8" descr="HIDE. Chránič webkamery, Černá | proven.cz">
            <a:extLst>
              <a:ext uri="{FF2B5EF4-FFF2-40B4-BE49-F238E27FC236}">
                <a16:creationId xmlns:a16="http://schemas.microsoft.com/office/drawing/2014/main" id="{F02E6033-F22E-D54D-3ECD-C0C722B09A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9CAC05C-A741-9F64-DFA3-0A52AC23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2</a:t>
            </a:fld>
            <a:endParaRPr lang="cs-CZ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568802A-86BD-7ADD-342F-85C1648851CB}"/>
              </a:ext>
            </a:extLst>
          </p:cNvPr>
          <p:cNvPicPr/>
          <p:nvPr/>
        </p:nvPicPr>
        <p:blipFill>
          <a:blip r:embed="rId4"/>
          <a:srcRect t="23618" b="29350"/>
          <a:stretch>
            <a:fillRect/>
          </a:stretch>
        </p:blipFill>
        <p:spPr>
          <a:xfrm>
            <a:off x="6096000" y="2346960"/>
            <a:ext cx="1382722" cy="355801"/>
          </a:xfrm>
          <a:prstGeom prst="rect">
            <a:avLst/>
          </a:prstGeom>
          <a:ln w="0">
            <a:noFill/>
          </a:ln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C9ADC8CA-B1F6-C20B-CE02-4DF1F8D54B97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9637299" y="2103452"/>
            <a:ext cx="1073713" cy="1184557"/>
          </a:xfrm>
          <a:prstGeom prst="rect">
            <a:avLst/>
          </a:prstGeom>
          <a:ln w="0"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F331D31-3A8A-1A8E-C2DC-AE8BBEF018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79"/>
          <a:stretch>
            <a:fillRect/>
          </a:stretch>
        </p:blipFill>
        <p:spPr bwMode="auto">
          <a:xfrm>
            <a:off x="6134588" y="2730221"/>
            <a:ext cx="1235590" cy="21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40032FE-4512-A4D3-D7EA-75312B8E4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333" y="2103452"/>
            <a:ext cx="1176236" cy="84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831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BD217-93D7-DE8D-336D-ADF7E505C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 descr="Obsah obrázku oblečení, Sportovní tričko, top (vršek oděvu), Oblečení pro volný čas&#10;&#10;Obsah generovaný pomocí AI může být nesprávný.">
            <a:extLst>
              <a:ext uri="{FF2B5EF4-FFF2-40B4-BE49-F238E27FC236}">
                <a16:creationId xmlns:a16="http://schemas.microsoft.com/office/drawing/2014/main" id="{279F45C1-8046-2D1F-18CD-848FFE9A6E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2771" y="1064532"/>
            <a:ext cx="3585292" cy="4067463"/>
          </a:xfrm>
          <a:prstGeom prst="rect">
            <a:avLst/>
          </a:prstGeom>
        </p:spPr>
      </p:pic>
      <p:pic>
        <p:nvPicPr>
          <p:cNvPr id="10" name="Obrázek 9" descr="Obsah obrázku oblečení, Sportovní tričko, top (vršek oděvu), Oblečení pro volný čas&#10;&#10;Obsah generovaný pomocí AI může být nesprávný.">
            <a:extLst>
              <a:ext uri="{FF2B5EF4-FFF2-40B4-BE49-F238E27FC236}">
                <a16:creationId xmlns:a16="http://schemas.microsoft.com/office/drawing/2014/main" id="{EDE60B12-D0DE-578A-F776-B8A11C0B8F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55" y="1210079"/>
            <a:ext cx="3484043" cy="395259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C7FD3B7-ADC7-F38A-E66D-EB70E52E1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304" y="328977"/>
            <a:ext cx="10515600" cy="1325563"/>
          </a:xfrm>
        </p:spPr>
        <p:txBody>
          <a:bodyPr/>
          <a:lstStyle/>
          <a:p>
            <a:r>
              <a:rPr lang="cs-CZ" b="1" dirty="0"/>
              <a:t>Pánská polokošile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70BA59-73B6-C51B-CCD3-2E77D9B8F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304" y="1757680"/>
            <a:ext cx="4232855" cy="4373194"/>
          </a:xfrm>
        </p:spPr>
        <p:txBody>
          <a:bodyPr>
            <a:noAutofit/>
          </a:bodyPr>
          <a:lstStyle/>
          <a:p>
            <a:pPr lvl="0"/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Pánská polokošile s krátkým rukávem, pique, 65 % bavlna, 35 % polyester, střih s bočními švy, límeček a lemy rukávů s dvojitým reliéfním proužkem z žebrového úpletu 1:1, léga s 3 knoflíčky v barvě materiálu, vnitřní průkrčník začištěn páskou z vrchového materiálu, zpevnění ramenních švů páskou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, (např. MALFINI PIQUE POLO 203)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Barva: barva námořní modrá</a:t>
            </a:r>
          </a:p>
          <a:p>
            <a:pPr lvl="0"/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Gramáž: 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200 g/m² </a:t>
            </a:r>
          </a:p>
          <a:p>
            <a:pPr lvl="0"/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U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místění log: 1 logo – potisk 1/0 na levém prsu a potisk 2/0 bílá barva a světle modrá na zádech</a:t>
            </a:r>
          </a:p>
          <a:p>
            <a:pPr lvl="0"/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16 ks ve velikostech: M – 2 ks, L – 2 ks, XL – 6 ks a XXL – 6 ks.</a:t>
            </a:r>
            <a:endParaRPr lang="cs-CZ" sz="1600" dirty="0"/>
          </a:p>
        </p:txBody>
      </p:sp>
      <p:sp>
        <p:nvSpPr>
          <p:cNvPr id="15" name="AutoShape 8" descr="HIDE. Chránič webkamery, Černá | proven.cz">
            <a:extLst>
              <a:ext uri="{FF2B5EF4-FFF2-40B4-BE49-F238E27FC236}">
                <a16:creationId xmlns:a16="http://schemas.microsoft.com/office/drawing/2014/main" id="{FEBD691B-78D0-DEA4-A42C-A6D7FBE9E2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0F02273-E165-149F-F735-86DBEE6EA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3</a:t>
            </a:fld>
            <a:endParaRPr lang="cs-CZ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D4B58AC1-53DB-655A-8901-2FE1BC12BD72}"/>
              </a:ext>
            </a:extLst>
          </p:cNvPr>
          <p:cNvPicPr/>
          <p:nvPr/>
        </p:nvPicPr>
        <p:blipFill>
          <a:blip r:embed="rId4"/>
          <a:srcRect t="23618" b="29350"/>
          <a:stretch>
            <a:fillRect/>
          </a:stretch>
        </p:blipFill>
        <p:spPr>
          <a:xfrm>
            <a:off x="9534056" y="2235918"/>
            <a:ext cx="1382722" cy="355801"/>
          </a:xfrm>
          <a:prstGeom prst="rect">
            <a:avLst/>
          </a:prstGeom>
          <a:ln w="0">
            <a:noFill/>
          </a:ln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E315B5F-A6CF-95B7-0675-E18BE7A3E72C}"/>
              </a:ext>
            </a:extLst>
          </p:cNvPr>
          <p:cNvPicPr/>
          <p:nvPr/>
        </p:nvPicPr>
        <p:blipFill>
          <a:blip r:embed="rId5"/>
          <a:srcRect t="50593"/>
          <a:stretch>
            <a:fillRect/>
          </a:stretch>
        </p:blipFill>
        <p:spPr>
          <a:xfrm>
            <a:off x="9637299" y="2702761"/>
            <a:ext cx="1073713" cy="585248"/>
          </a:xfrm>
          <a:prstGeom prst="rect">
            <a:avLst/>
          </a:prstGeom>
          <a:ln w="0">
            <a:noFill/>
          </a:ln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95D1ACB-6138-7C55-BAFE-6A7AA4566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299" y="1992411"/>
            <a:ext cx="1176236" cy="84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592B3748-3DCA-175F-ABFB-F826BE9A46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49440" y="2398530"/>
            <a:ext cx="564197" cy="30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56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51C23-E231-07C5-49BE-9178BA77D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oblečení, Sportovní tričko, top (vršek oděvu), Oblečení pro volný čas&#10;&#10;Obsah generovaný pomocí AI může být nesprávný.">
            <a:extLst>
              <a:ext uri="{FF2B5EF4-FFF2-40B4-BE49-F238E27FC236}">
                <a16:creationId xmlns:a16="http://schemas.microsoft.com/office/drawing/2014/main" id="{8E23CA60-F3F6-952E-E70E-3FF7D26A61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867" y="1078846"/>
            <a:ext cx="3531100" cy="4005984"/>
          </a:xfrm>
          <a:prstGeom prst="rect">
            <a:avLst/>
          </a:prstGeom>
        </p:spPr>
      </p:pic>
      <p:pic>
        <p:nvPicPr>
          <p:cNvPr id="6" name="Obrázek 5" descr="Obsah obrázku oblečení, Sportovní tričko, Oblečení pro volný čas, top (vršek oděvu)&#10;&#10;Obsah generovaný pomocí AI může být nesprávný.">
            <a:extLst>
              <a:ext uri="{FF2B5EF4-FFF2-40B4-BE49-F238E27FC236}">
                <a16:creationId xmlns:a16="http://schemas.microsoft.com/office/drawing/2014/main" id="{3EC6439F-E1D0-7E72-458A-0FE033121F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593" y="1176192"/>
            <a:ext cx="3359487" cy="381129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BD03D49-EE90-81B3-4B37-63AE50113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304" y="341750"/>
            <a:ext cx="10515600" cy="1325563"/>
          </a:xfrm>
        </p:spPr>
        <p:txBody>
          <a:bodyPr/>
          <a:lstStyle/>
          <a:p>
            <a:r>
              <a:rPr lang="cs-CZ" b="1" dirty="0"/>
              <a:t>Dámská polokošile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61FC03D-379B-3393-426D-D2CD2E9F46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304" y="1651000"/>
            <a:ext cx="4232855" cy="4479874"/>
          </a:xfrm>
        </p:spPr>
        <p:txBody>
          <a:bodyPr>
            <a:noAutofit/>
          </a:bodyPr>
          <a:lstStyle/>
          <a:p>
            <a:pPr lvl="0"/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Dámská polokošile s krátkým rukávem, pique, 65 % bavlna, 35 % polyester, lehce vypasovaný střih s bočními švy, límeček a lemy rukávů s dvojitým reliéfním proužkem z žebrového úpletu 1:1, úzká léga s 5 knoflíčky v barvě materiálu, vnitřní průkrčník začištěn páskou z vrchového materiálu, zpevnění ramenních švů páskou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, (např. MALFINI PIQUE POLO 210)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Barva: námořní modrá</a:t>
            </a:r>
          </a:p>
          <a:p>
            <a:pPr lvl="0"/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Gramáž: 200 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g/m² </a:t>
            </a:r>
          </a:p>
          <a:p>
            <a:pPr lvl="0"/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Umístění log: 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umístění 1 loga – potisk 1/0 bílá barva na levém prsu a 2/0 bílá a světle modrá barva na zádech</a:t>
            </a:r>
          </a:p>
          <a:p>
            <a:pPr lvl="0"/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 ks ve velikostech: S – 2 ks, M – 4 ks, L – 2 ks, XL – 1 ks.</a:t>
            </a:r>
            <a:endParaRPr lang="cs-CZ" sz="1600" dirty="0"/>
          </a:p>
        </p:txBody>
      </p:sp>
      <p:sp>
        <p:nvSpPr>
          <p:cNvPr id="15" name="AutoShape 8" descr="HIDE. Chránič webkamery, Černá | proven.cz">
            <a:extLst>
              <a:ext uri="{FF2B5EF4-FFF2-40B4-BE49-F238E27FC236}">
                <a16:creationId xmlns:a16="http://schemas.microsoft.com/office/drawing/2014/main" id="{313EB44F-3C3E-AD02-F85F-9C2F7AEA67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7FE042D-0A1F-E092-41BB-CE90894C0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4</a:t>
            </a:fld>
            <a:endParaRPr lang="cs-CZ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4EA71EA3-7D3B-90B6-8E14-F90C90C4470A}"/>
              </a:ext>
            </a:extLst>
          </p:cNvPr>
          <p:cNvPicPr/>
          <p:nvPr/>
        </p:nvPicPr>
        <p:blipFill>
          <a:blip r:embed="rId4"/>
          <a:srcRect t="23618" b="29350"/>
          <a:stretch>
            <a:fillRect/>
          </a:stretch>
        </p:blipFill>
        <p:spPr>
          <a:xfrm>
            <a:off x="9534056" y="2235918"/>
            <a:ext cx="1382722" cy="355801"/>
          </a:xfrm>
          <a:prstGeom prst="rect">
            <a:avLst/>
          </a:prstGeom>
          <a:ln w="0">
            <a:noFill/>
          </a:ln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BE631CC-2158-1B5E-42E4-D14030CB525C}"/>
              </a:ext>
            </a:extLst>
          </p:cNvPr>
          <p:cNvPicPr/>
          <p:nvPr/>
        </p:nvPicPr>
        <p:blipFill>
          <a:blip r:embed="rId5"/>
          <a:srcRect t="50593"/>
          <a:stretch>
            <a:fillRect/>
          </a:stretch>
        </p:blipFill>
        <p:spPr>
          <a:xfrm>
            <a:off x="9637299" y="2702761"/>
            <a:ext cx="1073713" cy="585248"/>
          </a:xfrm>
          <a:prstGeom prst="rect">
            <a:avLst/>
          </a:prstGeom>
          <a:ln w="0">
            <a:noFill/>
          </a:ln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58B3CE3-7518-F5AC-9F5B-F07810B20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299" y="1992411"/>
            <a:ext cx="1176236" cy="84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95513329-40E7-13E8-A9A5-D15A42CC91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67762" y="2375940"/>
            <a:ext cx="527963" cy="28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37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kancelářské potřeby, pero, psací potřeba, Kuličkové pero&#10;&#10;Obsah generovaný pomocí AI může být nesprávný.">
            <a:extLst>
              <a:ext uri="{FF2B5EF4-FFF2-40B4-BE49-F238E27FC236}">
                <a16:creationId xmlns:a16="http://schemas.microsoft.com/office/drawing/2014/main" id="{58254A33-8BD5-5519-CD15-11C0FFBA7E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3" t="12542" r="13698" b="9247"/>
          <a:stretch>
            <a:fillRect/>
          </a:stretch>
        </p:blipFill>
        <p:spPr>
          <a:xfrm rot="17758891">
            <a:off x="6457480" y="1531551"/>
            <a:ext cx="5649392" cy="3583944"/>
          </a:xfrm>
          <a:prstGeom prst="rect">
            <a:avLst/>
          </a:prstGeom>
        </p:spPr>
      </p:pic>
      <p:pic>
        <p:nvPicPr>
          <p:cNvPr id="16" name="Obrázek 15" descr="Obsah obrázku kancelářské potřeby, psací potřeba, pero, plnicí pero&#10;&#10;Obsah vygenerovaný umělou inteligencí může být nesprávný.">
            <a:extLst>
              <a:ext uri="{FF2B5EF4-FFF2-40B4-BE49-F238E27FC236}">
                <a16:creationId xmlns:a16="http://schemas.microsoft.com/office/drawing/2014/main" id="{184DBB6F-A8E4-ABB3-7D87-8CFA2043D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561" y="7937"/>
            <a:ext cx="1619476" cy="658269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6120"/>
            <a:ext cx="10515600" cy="1325563"/>
          </a:xfrm>
        </p:spPr>
        <p:txBody>
          <a:bodyPr/>
          <a:lstStyle/>
          <a:p>
            <a:r>
              <a:rPr lang="cs-CZ" b="1" dirty="0"/>
              <a:t>Kuličkové pero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625051"/>
          </a:xfrm>
        </p:spPr>
        <p:txBody>
          <a:bodyPr>
            <a:noAutofit/>
          </a:bodyPr>
          <a:lstStyle/>
          <a:p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Hliníkové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kuličkové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dotykové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pero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pogumovanou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úpravou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speciálním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povrchem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pro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zrcadlový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laser,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modrá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náplň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např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Pearly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nebo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Touch Niro)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arva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černé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pero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stříbrná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barva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gravíru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která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je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podobná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barvě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části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touch pro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práci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dotykovým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displejem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ravír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vepředu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logo a název projektu, vzadu logo</a:t>
            </a: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ozměr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8x142 mm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</a:rPr>
              <a:t>Počet: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100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8" y="5710843"/>
            <a:ext cx="272670" cy="118255"/>
          </a:xfrm>
          <a:prstGeom prst="rect">
            <a:avLst/>
          </a:prstGeom>
        </p:spPr>
      </p:pic>
      <p:sp>
        <p:nvSpPr>
          <p:cNvPr id="15" name="AutoShape 8" descr="HIDE. Chránič webkamery, Černá | proven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5</a:t>
            </a:fld>
            <a:endParaRPr lang="cs-CZ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0E265D53-DB71-F994-D968-3150F91AA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7219384" y="2958929"/>
            <a:ext cx="655831" cy="381243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6C09807-3CC9-7ECD-DF54-F71F3D8A70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79"/>
          <a:stretch>
            <a:fillRect/>
          </a:stretch>
        </p:blipFill>
        <p:spPr bwMode="auto">
          <a:xfrm rot="16200000">
            <a:off x="6929504" y="1963139"/>
            <a:ext cx="1235590" cy="21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 descr="Obsah obrázku text, Písmo, snímek obrazovky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DF542663-AC43-A1AD-F95D-202725FFB3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84828" y="1753969"/>
            <a:ext cx="1150608" cy="25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65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28FBD-43C2-E0BD-4FFD-1ABE2DF7E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0065BE-4D79-F7CE-DB7F-96330089B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393719"/>
            <a:ext cx="10515600" cy="1325563"/>
          </a:xfrm>
        </p:spPr>
        <p:txBody>
          <a:bodyPr/>
          <a:lstStyle/>
          <a:p>
            <a:r>
              <a:rPr lang="cs-CZ" b="1" dirty="0"/>
              <a:t>Krytka na webkameru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6E0A45-E727-F3BB-3326-F9FE7420D6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499" y="1765300"/>
            <a:ext cx="5627841" cy="4685376"/>
          </a:xfrm>
        </p:spPr>
        <p:txBody>
          <a:bodyPr>
            <a:noAutofit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Plastový chránič webkamery s posuvným krytem a nálepkou na zadní straně, vhodný pro chytré telefony, tablety a notebook</a:t>
            </a: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</a:rPr>
              <a:t>Barva: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černá</a:t>
            </a: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otisk: bílá barva</a:t>
            </a: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ozměr krytky: 4,3 x 1,3 cm</a:t>
            </a: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</a:rPr>
              <a:t>Počet: 100 kusů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6EBF0B3-7ADC-9040-7617-C44929AC9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8" y="5710843"/>
            <a:ext cx="272670" cy="118255"/>
          </a:xfrm>
          <a:prstGeom prst="rect">
            <a:avLst/>
          </a:prstGeom>
        </p:spPr>
      </p:pic>
      <p:sp>
        <p:nvSpPr>
          <p:cNvPr id="15" name="AutoShape 8" descr="HIDE. Chránič webkamery, Černá | proven.cz">
            <a:extLst>
              <a:ext uri="{FF2B5EF4-FFF2-40B4-BE49-F238E27FC236}">
                <a16:creationId xmlns:a16="http://schemas.microsoft.com/office/drawing/2014/main" id="{1E9B3167-BF64-0795-9111-866CD095A0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120D438-05B1-6E07-6BD4-FEE7B559EA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20606">
            <a:off x="9697949" y="2020170"/>
            <a:ext cx="521165" cy="226025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DD1D25-3F19-1F5F-5B47-FCB5D6FB9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6</a:t>
            </a:fld>
            <a:endParaRPr lang="cs-CZ"/>
          </a:p>
        </p:txBody>
      </p:sp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AF7AD9F7-920D-20B0-D1DF-5D83805245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0300">
            <a:off x="7623673" y="3808421"/>
            <a:ext cx="1330353" cy="19849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C3C799F-DDB6-3119-CF52-B74A0B1419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141" y="1857335"/>
            <a:ext cx="4887007" cy="2419688"/>
          </a:xfrm>
          <a:prstGeom prst="rect">
            <a:avLst/>
          </a:prstGeom>
        </p:spPr>
      </p:pic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664C73BB-77F3-3BB6-BA8F-A3A76C65D0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54712" y="2446752"/>
            <a:ext cx="2225365" cy="119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01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9D869-30EE-C1FB-40E4-B87415E10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37E14A-4A38-DED5-5ECD-E9164AB2D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403216"/>
            <a:ext cx="10515600" cy="1325563"/>
          </a:xfrm>
        </p:spPr>
        <p:txBody>
          <a:bodyPr/>
          <a:lstStyle/>
          <a:p>
            <a:r>
              <a:rPr lang="cs-CZ" b="1" dirty="0"/>
              <a:t>Multifunkční šátek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A9767B-0693-FCFA-E626-52DE1A3A69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499" y="1765300"/>
            <a:ext cx="5627841" cy="4685376"/>
          </a:xfrm>
        </p:spPr>
        <p:txBody>
          <a:bodyPr>
            <a:noAutofit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Šátek tubulární, multifunkční, velikost šátku je 240 x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</a:rPr>
              <a:t>480 mm, v teple propouští vlhkost ven a udržuje teplo v zimě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ateriál: 100% polyester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microfiber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ramáž: 120 g</a:t>
            </a: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</a:rPr>
              <a:t>Počet: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200 ks s potiskem designu projektu EXA4MIND.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AD3375D-D4FD-05D1-1A3C-19179314EA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8" y="5710843"/>
            <a:ext cx="272670" cy="118255"/>
          </a:xfrm>
          <a:prstGeom prst="rect">
            <a:avLst/>
          </a:prstGeom>
        </p:spPr>
      </p:pic>
      <p:sp>
        <p:nvSpPr>
          <p:cNvPr id="15" name="AutoShape 8" descr="HIDE. Chránič webkamery, Černá | proven.cz">
            <a:extLst>
              <a:ext uri="{FF2B5EF4-FFF2-40B4-BE49-F238E27FC236}">
                <a16:creationId xmlns:a16="http://schemas.microsoft.com/office/drawing/2014/main" id="{4AA7E1A3-2739-D64F-067F-A1DB76AF3A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F2A093F-C4B4-A3EA-9E4B-543A209426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20606">
            <a:off x="9697949" y="2020170"/>
            <a:ext cx="521165" cy="226025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AEA043F-56A2-21B9-171F-F924080D5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7</a:t>
            </a:fld>
            <a:endParaRPr lang="cs-CZ"/>
          </a:p>
        </p:txBody>
      </p:sp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1483796D-6FE6-F57D-5558-119E478287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0300">
            <a:off x="7623673" y="3808421"/>
            <a:ext cx="1330353" cy="198491"/>
          </a:xfrm>
          <a:prstGeom prst="rect">
            <a:avLst/>
          </a:prstGeom>
        </p:spPr>
      </p:pic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E6CB2EEE-CDC9-1232-484C-4544E98751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54712" y="2446752"/>
            <a:ext cx="2225365" cy="1193746"/>
          </a:xfrm>
          <a:prstGeom prst="rect">
            <a:avLst/>
          </a:prstGeom>
        </p:spPr>
      </p:pic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A333E2E0-94CE-47C6-C1F7-F748583311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511055"/>
              </p:ext>
            </p:extLst>
          </p:nvPr>
        </p:nvGraphicFramePr>
        <p:xfrm>
          <a:off x="6736715" y="1198597"/>
          <a:ext cx="4740275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7" imgW="12598400" imgH="14401800" progId="Acrobat.Document.DC">
                  <p:embed/>
                </p:oleObj>
              </mc:Choice>
              <mc:Fallback>
                <p:oleObj name="Acrobat Document" r:id="rId7" imgW="12598400" imgH="144018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36715" y="1198597"/>
                        <a:ext cx="4740275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3162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7ABEB-87D8-6D67-3B25-6C7FA661F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4C4628-D43F-143A-07CE-D97BF6D1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366120"/>
            <a:ext cx="10515600" cy="1325563"/>
          </a:xfrm>
        </p:spPr>
        <p:txBody>
          <a:bodyPr/>
          <a:lstStyle/>
          <a:p>
            <a:r>
              <a:rPr lang="cs-CZ" b="1" dirty="0"/>
              <a:t>Multifunkční šátek s </a:t>
            </a:r>
            <a:r>
              <a:rPr lang="cs-CZ" b="1" dirty="0" err="1"/>
              <a:t>fleecem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F2CCD7-8B09-7E9E-9AB1-411A8A5EF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499" y="1765300"/>
            <a:ext cx="5627841" cy="4685376"/>
          </a:xfrm>
        </p:spPr>
        <p:txBody>
          <a:bodyPr>
            <a:noAutofit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Multifunkční šátek s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fleecem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ateriál: 100% polyester (140 g/m²) 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polar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fleece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(180 g/m²)</a:t>
            </a: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ozměr: 70 × 25 cm (50 × 25 cm + 25 × 20 cm)</a:t>
            </a: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</a:rPr>
              <a:t>Počet: </a:t>
            </a:r>
            <a:r>
              <a:rPr lang="cs-CZ" sz="1800">
                <a:latin typeface="Calibri" panose="020F0502020204030204" pitchFamily="34" charset="0"/>
                <a:ea typeface="Calibri" panose="020F0502020204030204" pitchFamily="34" charset="0"/>
              </a:rPr>
              <a:t>250 kusů</a:t>
            </a:r>
          </a:p>
          <a:p>
            <a:r>
              <a:rPr lang="cs-CZ" sz="1800">
                <a:latin typeface="Calibri" panose="020F0502020204030204" pitchFamily="34" charset="0"/>
                <a:ea typeface="Calibri" panose="020F0502020204030204" pitchFamily="34" charset="0"/>
              </a:rPr>
              <a:t>Potisk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 potiskem designu projektu EXA4MIND,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fleecová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část v tmavě modré barvě.</a:t>
            </a: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</a:rPr>
              <a:t>Ilustrační obrázek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9FC7B77-4DCD-E536-3BE9-2761C2781C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8" y="5710843"/>
            <a:ext cx="272670" cy="118255"/>
          </a:xfrm>
          <a:prstGeom prst="rect">
            <a:avLst/>
          </a:prstGeom>
        </p:spPr>
      </p:pic>
      <p:sp>
        <p:nvSpPr>
          <p:cNvPr id="15" name="AutoShape 8" descr="HIDE. Chránič webkamery, Černá | proven.cz">
            <a:extLst>
              <a:ext uri="{FF2B5EF4-FFF2-40B4-BE49-F238E27FC236}">
                <a16:creationId xmlns:a16="http://schemas.microsoft.com/office/drawing/2014/main" id="{03562CC3-F4C6-5211-FCC5-9150436D0F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F878B11-FD3A-F2C6-E9E0-2FCB8D3886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20606">
            <a:off x="9697949" y="2020170"/>
            <a:ext cx="521165" cy="226025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048F97-50F0-158C-1A1A-22A3CE464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8</a:t>
            </a:fld>
            <a:endParaRPr lang="cs-CZ"/>
          </a:p>
        </p:txBody>
      </p:sp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3539BCC2-21F1-D212-FBD7-63D7497CC7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0300">
            <a:off x="7623673" y="3808421"/>
            <a:ext cx="1330353" cy="198491"/>
          </a:xfrm>
          <a:prstGeom prst="rect">
            <a:avLst/>
          </a:prstGeom>
        </p:spPr>
      </p:pic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D0BAE8CB-0A8A-61A0-B05D-70587648D8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54712" y="2446752"/>
            <a:ext cx="2225365" cy="1193746"/>
          </a:xfrm>
          <a:prstGeom prst="rect">
            <a:avLst/>
          </a:prstGeom>
        </p:spPr>
      </p:pic>
      <p:pic>
        <p:nvPicPr>
          <p:cNvPr id="7" name="Obrázek 6" descr="Obsah obrázku oblečení, látka, textil&#10;&#10;Obsah generovaný pomocí AI může být nesprávný.">
            <a:extLst>
              <a:ext uri="{FF2B5EF4-FFF2-40B4-BE49-F238E27FC236}">
                <a16:creationId xmlns:a16="http://schemas.microsoft.com/office/drawing/2014/main" id="{0427EDBB-B46C-2CAF-B03B-0D3A43C334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348" y="1346888"/>
            <a:ext cx="2513627" cy="309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33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EEEEE-A27F-8181-816A-2AAFCD637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F35F53-CA54-E452-1BA1-B160D3AD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371358"/>
            <a:ext cx="10515600" cy="1325563"/>
          </a:xfrm>
        </p:spPr>
        <p:txBody>
          <a:bodyPr/>
          <a:lstStyle/>
          <a:p>
            <a:r>
              <a:rPr lang="cs-CZ" b="1" dirty="0"/>
              <a:t>Multifunkční šátek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D42A5C6-27BC-BE5B-A40C-614AF05F90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499" y="1765300"/>
            <a:ext cx="5627841" cy="4685376"/>
          </a:xfrm>
        </p:spPr>
        <p:txBody>
          <a:bodyPr>
            <a:noAutofit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Šátek tubulární, multifunkční, velikost šátku je 240 x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</a:rPr>
              <a:t>480 mm, v teple propouští vlhkost ven a udržuje teplo v zimě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ateriál: 100% polyester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microfiber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ramáž: 120 g</a:t>
            </a: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</a:rPr>
              <a:t>Počet: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200 ks s potiskem designu LEXIS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Platform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</a:rPr>
              <a:t>Ilustrační obrázek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FA0678C-ECD2-FBBC-5678-1C57816A69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8" y="5710843"/>
            <a:ext cx="272670" cy="118255"/>
          </a:xfrm>
          <a:prstGeom prst="rect">
            <a:avLst/>
          </a:prstGeom>
        </p:spPr>
      </p:pic>
      <p:sp>
        <p:nvSpPr>
          <p:cNvPr id="15" name="AutoShape 8" descr="HIDE. Chránič webkamery, Černá | proven.cz">
            <a:extLst>
              <a:ext uri="{FF2B5EF4-FFF2-40B4-BE49-F238E27FC236}">
                <a16:creationId xmlns:a16="http://schemas.microsoft.com/office/drawing/2014/main" id="{C4CF797D-372E-A623-335C-FB3979B96C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2EA73F4-E1BF-1677-3700-726A303578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20606">
            <a:off x="9697949" y="2020170"/>
            <a:ext cx="521165" cy="226025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DD476B6-6454-C6AD-AFC0-9D8D9FB15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9</a:t>
            </a:fld>
            <a:endParaRPr lang="cs-CZ"/>
          </a:p>
        </p:txBody>
      </p:sp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AEEEE149-1E77-ACB8-9787-7C074B4070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0300">
            <a:off x="7623673" y="3808421"/>
            <a:ext cx="1330353" cy="198491"/>
          </a:xfrm>
          <a:prstGeom prst="rect">
            <a:avLst/>
          </a:prstGeom>
        </p:spPr>
      </p:pic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83BE4313-D82B-AB37-BA57-ADC736232E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54712" y="2446752"/>
            <a:ext cx="2225365" cy="1193746"/>
          </a:xfrm>
          <a:prstGeom prst="rect">
            <a:avLst/>
          </a:prstGeom>
        </p:spPr>
      </p:pic>
      <p:pic>
        <p:nvPicPr>
          <p:cNvPr id="7" name="Obrázek 6" descr="Obsah obrázku Kobaltová modř, voda, láhev, modrá&#10;&#10;Obsah generovaný pomocí AI může být nesprávný.">
            <a:extLst>
              <a:ext uri="{FF2B5EF4-FFF2-40B4-BE49-F238E27FC236}">
                <a16:creationId xmlns:a16="http://schemas.microsoft.com/office/drawing/2014/main" id="{34F6EDCE-986F-C1AB-07EC-8D330691DA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940" y="1008291"/>
            <a:ext cx="2190114" cy="336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6626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21723</TotalTime>
  <Words>643</Words>
  <Application>Microsoft Office PowerPoint</Application>
  <PresentationFormat>Širokoúhlá obrazovka</PresentationFormat>
  <Paragraphs>59</Paragraphs>
  <Slides>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Acrobat Document</vt:lpstr>
      <vt:lpstr>Grafická specifikace</vt:lpstr>
      <vt:lpstr>Tričko</vt:lpstr>
      <vt:lpstr>Pánská polokošile</vt:lpstr>
      <vt:lpstr>Dámská polokošile</vt:lpstr>
      <vt:lpstr>Kuličkové pero</vt:lpstr>
      <vt:lpstr>Krytka na webkameru</vt:lpstr>
      <vt:lpstr>Multifunkční šátek</vt:lpstr>
      <vt:lpstr>Multifunkční šátek s fleecem</vt:lpstr>
      <vt:lpstr>Multifunkční šátek</vt:lpstr>
    </vt:vector>
  </TitlesOfParts>
  <Company>VŠB-TUO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Grafická specifikace</dc:title>
  <dc:creator>IT4Innovations</dc:creator>
  <cp:lastModifiedBy>Markéta Dobiašová</cp:lastModifiedBy>
  <cp:revision>61</cp:revision>
  <dcterms:created xsi:type="dcterms:W3CDTF">2020-07-03T11:10:35Z</dcterms:created>
  <dcterms:modified xsi:type="dcterms:W3CDTF">2025-12-09T12:52:02Z</dcterms:modified>
</cp:coreProperties>
</file>