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1" r:id="rId3"/>
    <p:sldId id="292" r:id="rId4"/>
    <p:sldId id="290" r:id="rId5"/>
    <p:sldId id="293" r:id="rId6"/>
    <p:sldId id="264" r:id="rId7"/>
    <p:sldId id="280" r:id="rId8"/>
    <p:sldId id="294" r:id="rId9"/>
    <p:sldId id="295" r:id="rId10"/>
    <p:sldId id="296" r:id="rId11"/>
    <p:sldId id="29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2F52180-30C0-4989-A3D6-2118F88EC889}">
          <p14:sldIdLst>
            <p14:sldId id="256"/>
          </p14:sldIdLst>
        </p14:section>
        <p14:section name="Oddíl bez názvu" id="{217A6DBF-0183-4AED-B463-63FDB69CA880}">
          <p14:sldIdLst>
            <p14:sldId id="281"/>
            <p14:sldId id="292"/>
            <p14:sldId id="290"/>
            <p14:sldId id="293"/>
            <p14:sldId id="264"/>
            <p14:sldId id="280"/>
            <p14:sldId id="294"/>
            <p14:sldId id="295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486" autoAdjust="0"/>
  </p:normalViewPr>
  <p:slideViewPr>
    <p:cSldViewPr snapToGrid="0">
      <p:cViewPr varScale="1">
        <p:scale>
          <a:sx n="106" d="100"/>
          <a:sy n="106" d="100"/>
        </p:scale>
        <p:origin x="12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E9026-B572-4C54-B062-BB2DB5034900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28432-9C76-4D3E-9F67-8E6F791479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472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66FFD-8ED1-4B6F-AA83-BFC7A6ED1231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8FB6C-56D6-4FC0-9288-82C3EBA6B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8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DADC-9EB1-43DC-B2CF-9574DBA7B362}" type="datetime1">
              <a:rPr lang="cs-CZ" smtClean="0"/>
              <a:t>05.05.2025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46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AD4C-6A8E-4D82-BDA9-3A121AD51444}" type="datetime1">
              <a:rPr lang="cs-CZ" smtClean="0"/>
              <a:t>05.05.2025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90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3A9E-EDE7-49BB-8102-9DACE7D20E87}" type="datetime1">
              <a:rPr lang="cs-CZ" smtClean="0"/>
              <a:t>05.05.2025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58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F2B3-702C-4F17-B964-2B6B1B7F1AFF}" type="datetime1">
              <a:rPr lang="cs-CZ" smtClean="0"/>
              <a:t>05.05.2025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18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5350-A037-48E7-86B8-F3684BD086B6}" type="datetime1">
              <a:rPr lang="cs-CZ" smtClean="0"/>
              <a:t>05.05.2025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23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EA7E-FE23-45A9-B865-7C0C0EB099CF}" type="datetime1">
              <a:rPr lang="cs-CZ" smtClean="0"/>
              <a:t>05.05.2025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04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FAD9-19F7-4E4A-B410-7292F6BFA3CA}" type="datetime1">
              <a:rPr lang="cs-CZ" smtClean="0"/>
              <a:t>05.05.2025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37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4606-7F83-47DB-B8DD-B91A57968B7E}" type="datetime1">
              <a:rPr lang="cs-CZ" smtClean="0"/>
              <a:t>05.05.2025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84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0DAA-222D-4CBA-81F5-B4028E24122B}" type="datetime1">
              <a:rPr lang="cs-CZ" smtClean="0"/>
              <a:t>05.05.2025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85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926D-AADA-448D-BE72-84022C1EEE5B}" type="datetime1">
              <a:rPr lang="cs-CZ" smtClean="0"/>
              <a:t>05.05.2025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17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DB6D-C3DA-40EE-A7ED-597EA8A3C9C7}" type="datetime1">
              <a:rPr lang="cs-CZ" smtClean="0"/>
              <a:t>05.05.2025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7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2465B-6391-4C17-90FB-25FD0821422C}" type="datetime1">
              <a:rPr lang="cs-CZ" smtClean="0"/>
              <a:t>05.05.2025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24230-8FC4-4B8D-8CE5-DEE5E817A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00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b="1" i="1" dirty="0"/>
              <a:t>Grafická specifikace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Reklamní předměty pro projekty OWS a EXA4MIND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15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82613-379B-6FA3-C004-E1C169F1A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B01A16-79C0-18DE-36A7-A5BB796E4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Tričko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438612-6D4A-FB6D-E4C3-80DD6A00D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357" y="1167897"/>
            <a:ext cx="4567429" cy="555357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Pánská trička s krátkým rukávem (např. MALFINI </a:t>
            </a:r>
            <a:r>
              <a:rPr lang="cs-CZ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Destiny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175)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a typeface="Aptos" panose="020B0004020202020204" pitchFamily="34" charset="0"/>
                <a:cs typeface="Arial" panose="020B0604020202020204" pitchFamily="34" charset="0"/>
              </a:rPr>
              <a:t>B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arva: tmavě šedý melír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Single Jersey, 95 % </a:t>
            </a:r>
            <a:r>
              <a:rPr lang="cs-CZ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micro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polyester, 5 % </a:t>
            </a:r>
            <a:r>
              <a:rPr lang="cs-CZ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elastan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, hladký strečový rychleschnoucí materiál, ideální pro sport a pohybové aktivity, přiléhavý střih tvarovaný bočními díly, dekorativně prošité ploché švy, úzký lem průkrčníku z vrchového materiálu, vnitřní část průkrčníku začištěna kontrastní páskou, krátké raglánové rukávy, tvarovaný a mírně prodloužený zadní díl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a typeface="Aptos" panose="020B0004020202020204" pitchFamily="34" charset="0"/>
                <a:cs typeface="Arial" panose="020B0604020202020204" pitchFamily="34" charset="0"/>
              </a:rPr>
              <a:t>G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ramáž: 160 g/m2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a typeface="Aptos" panose="020B0004020202020204" pitchFamily="34" charset="0"/>
                <a:cs typeface="Arial" panose="020B0604020202020204" pitchFamily="34" charset="0"/>
              </a:rPr>
              <a:t>U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místění 2 log – potisk 4/0 vepředu (6 x 6 cm) a potisk 1/0 černá barva na levém rukávu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a typeface="Aptos" panose="020B0004020202020204" pitchFamily="34" charset="0"/>
                <a:cs typeface="Arial" panose="020B0604020202020204" pitchFamily="34" charset="0"/>
              </a:rPr>
              <a:t>Počet: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70 ks ve velikostech: S – 10 ks, M – 20 ks, L – 20 ks, XL – 10 ks a XXL – 10 ks</a:t>
            </a:r>
            <a:endParaRPr lang="en-GB" sz="16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A964AEA-357E-E7D2-300A-6AF64C41B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sp>
        <p:nvSpPr>
          <p:cNvPr id="15" name="AutoShape 8" descr="HIDE. Chránič webkamery, Černá | proven.cz">
            <a:extLst>
              <a:ext uri="{FF2B5EF4-FFF2-40B4-BE49-F238E27FC236}">
                <a16:creationId xmlns:a16="http://schemas.microsoft.com/office/drawing/2014/main" id="{E0B9B3A1-3F70-B445-37CA-42F3486BB4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A2C6AE-0DA5-575B-0A66-5F18D7633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10</a:t>
            </a:fld>
            <a:endParaRPr lang="cs-CZ"/>
          </a:p>
        </p:txBody>
      </p:sp>
      <p:pic>
        <p:nvPicPr>
          <p:cNvPr id="6" name="Obrázek 5" descr="Obsah obrázku oblečení, Sportovní tričko, rukáv, top (vršek oděvu)&#10;&#10;Obsah vygenerovaný umělou inteligencí může být nesprávný.">
            <a:extLst>
              <a:ext uri="{FF2B5EF4-FFF2-40B4-BE49-F238E27FC236}">
                <a16:creationId xmlns:a16="http://schemas.microsoft.com/office/drawing/2014/main" id="{02AAFB30-C941-3B4C-9885-C1E378BF6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02" y="1801229"/>
            <a:ext cx="3658781" cy="4153735"/>
          </a:xfrm>
          <a:prstGeom prst="rect">
            <a:avLst/>
          </a:prstGeom>
        </p:spPr>
      </p:pic>
      <p:pic>
        <p:nvPicPr>
          <p:cNvPr id="11" name="Obrázek 10" descr="Obsah obrázku oblečení, Sportovní tričko, rukáv, top (vršek oděvu)&#10;&#10;Obsah vygenerovaný umělou inteligencí může být nesprávný.">
            <a:extLst>
              <a:ext uri="{FF2B5EF4-FFF2-40B4-BE49-F238E27FC236}">
                <a16:creationId xmlns:a16="http://schemas.microsoft.com/office/drawing/2014/main" id="{DF12F193-87E2-5670-450D-00BD9F4CF5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025" y="1760747"/>
            <a:ext cx="3735915" cy="4234697"/>
          </a:xfrm>
          <a:prstGeom prst="rect">
            <a:avLst/>
          </a:prstGeom>
        </p:spPr>
      </p:pic>
      <p:pic>
        <p:nvPicPr>
          <p:cNvPr id="13" name="Obrázek 12" descr="Obsah obrázku Grafika, Písmo, snímek obrazovky, text&#10;&#10;Obsah vygenerovaný umělou inteligencí může být nesprávný.">
            <a:extLst>
              <a:ext uri="{FF2B5EF4-FFF2-40B4-BE49-F238E27FC236}">
                <a16:creationId xmlns:a16="http://schemas.microsoft.com/office/drawing/2014/main" id="{63D0EDBC-6F03-11A9-81EB-42584DAD34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3087710"/>
            <a:ext cx="341062" cy="341290"/>
          </a:xfrm>
          <a:prstGeom prst="rect">
            <a:avLst/>
          </a:prstGeom>
        </p:spPr>
      </p:pic>
      <p:pic>
        <p:nvPicPr>
          <p:cNvPr id="14" name="Obrázek 13" descr="Obsah obrázku černá, tma&#10;&#10;Obsah vygenerovaný umělou inteligencí může být nesprávný.">
            <a:extLst>
              <a:ext uri="{FF2B5EF4-FFF2-40B4-BE49-F238E27FC236}">
                <a16:creationId xmlns:a16="http://schemas.microsoft.com/office/drawing/2014/main" id="{2F2E2FE9-DF00-E92C-CCF8-AD114144E6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r="44596" b="-37517"/>
          <a:stretch/>
        </p:blipFill>
        <p:spPr>
          <a:xfrm rot="20928978">
            <a:off x="8150202" y="3095399"/>
            <a:ext cx="321542" cy="177801"/>
          </a:xfrm>
          <a:prstGeom prst="rect">
            <a:avLst/>
          </a:prstGeom>
        </p:spPr>
      </p:pic>
      <p:pic>
        <p:nvPicPr>
          <p:cNvPr id="16" name="Obrázek 15" descr="Obsah obrázku černá, tma&#10;&#10;Obsah vygenerovaný umělou inteligencí může být nesprávný.">
            <a:extLst>
              <a:ext uri="{FF2B5EF4-FFF2-40B4-BE49-F238E27FC236}">
                <a16:creationId xmlns:a16="http://schemas.microsoft.com/office/drawing/2014/main" id="{FC11290D-3849-F6B5-AFFC-CE87AF89A7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4" t="-8276" b="-2"/>
          <a:stretch/>
        </p:blipFill>
        <p:spPr>
          <a:xfrm rot="714466">
            <a:off x="8942340" y="3125026"/>
            <a:ext cx="343900" cy="11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5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354AA-51B6-1499-F525-BF73ACDC3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ADED1-9A20-E163-CA72-B1B06988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Tričko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9783D8-FEF8-81C8-CAC7-6627329CE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357" y="1383453"/>
            <a:ext cx="4685209" cy="5474547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Dámská trička s krátkým rukávem (např. MALFINI </a:t>
            </a:r>
            <a:r>
              <a:rPr lang="cs-CZ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Destiny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176)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a typeface="Aptos" panose="020B0004020202020204" pitchFamily="34" charset="0"/>
                <a:cs typeface="Arial" panose="020B0604020202020204" pitchFamily="34" charset="0"/>
              </a:rPr>
              <a:t>B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arva: tmavě šedý melír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Single Jersey, 95 % </a:t>
            </a:r>
            <a:r>
              <a:rPr lang="cs-CZ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micro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polyester, 5 % </a:t>
            </a:r>
            <a:r>
              <a:rPr lang="cs-CZ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elastan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, hladký strečový rychleschnoucí materiál, ideální pro sport a pohybové aktivity, přiléhavý střih tvarovaný bočními díly, dekorativně prošité ploché švy, úzký lem průkrčníku z vrchového materiálu, vnitřní část průkrčníku začištěna kontrastní páskou, krátké raglánové rukávy, tvarovaný a mírně prodloužený zadní díl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a typeface="Aptos" panose="020B0004020202020204" pitchFamily="34" charset="0"/>
                <a:cs typeface="Arial" panose="020B0604020202020204" pitchFamily="34" charset="0"/>
              </a:rPr>
              <a:t>G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ramáž: 160 g/m2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a typeface="Aptos" panose="020B0004020202020204" pitchFamily="34" charset="0"/>
                <a:cs typeface="Arial" panose="020B0604020202020204" pitchFamily="34" charset="0"/>
              </a:rPr>
              <a:t>U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místění 2 log – potisk 4/0 vepředu (6 x 6 cm) a potisk 1/0 černá barva na levém rukávu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a typeface="Aptos" panose="020B0004020202020204" pitchFamily="34" charset="0"/>
                <a:cs typeface="Arial" panose="020B0604020202020204" pitchFamily="34" charset="0"/>
              </a:rPr>
              <a:t>Počet: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30 ks ve velikostech: S – 8 ks, M – 15 ks, L – 5 ks, XL – 2 ks</a:t>
            </a:r>
            <a:endParaRPr lang="en-GB" sz="16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6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00B05B0-943C-0C74-B321-366A216A43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sp>
        <p:nvSpPr>
          <p:cNvPr id="15" name="AutoShape 8" descr="HIDE. Chránič webkamery, Černá | proven.cz">
            <a:extLst>
              <a:ext uri="{FF2B5EF4-FFF2-40B4-BE49-F238E27FC236}">
                <a16:creationId xmlns:a16="http://schemas.microsoft.com/office/drawing/2014/main" id="{C6A0814A-446D-3251-7CAA-ECF21B7EB4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681D5E-7F1B-4A47-40D3-774B7FB6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11</a:t>
            </a:fld>
            <a:endParaRPr lang="cs-CZ"/>
          </a:p>
        </p:txBody>
      </p:sp>
      <p:pic>
        <p:nvPicPr>
          <p:cNvPr id="6" name="Obrázek 5" descr="Obsah obrázku oblečení, Sportovní tričko, rukáv, top (vršek oděvu)&#10;&#10;Obsah vygenerovaný umělou inteligencí může být nesprávný.">
            <a:extLst>
              <a:ext uri="{FF2B5EF4-FFF2-40B4-BE49-F238E27FC236}">
                <a16:creationId xmlns:a16="http://schemas.microsoft.com/office/drawing/2014/main" id="{3C4F53B8-B49B-5A6D-56EA-B6E5C04308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66" y="1713518"/>
            <a:ext cx="3487567" cy="3949700"/>
          </a:xfrm>
          <a:prstGeom prst="rect">
            <a:avLst/>
          </a:prstGeom>
        </p:spPr>
      </p:pic>
      <p:pic>
        <p:nvPicPr>
          <p:cNvPr id="11" name="Obrázek 10" descr="Obsah obrázku oblečení, Sportovní tričko, rukáv, top (vršek oděvu)&#10;&#10;Obsah vygenerovaný umělou inteligencí může být nesprávný.">
            <a:extLst>
              <a:ext uri="{FF2B5EF4-FFF2-40B4-BE49-F238E27FC236}">
                <a16:creationId xmlns:a16="http://schemas.microsoft.com/office/drawing/2014/main" id="{74D99564-33CC-83A3-A10C-45389E15E7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63" y="1665893"/>
            <a:ext cx="3557037" cy="4044950"/>
          </a:xfrm>
          <a:prstGeom prst="rect">
            <a:avLst/>
          </a:prstGeom>
        </p:spPr>
      </p:pic>
      <p:pic>
        <p:nvPicPr>
          <p:cNvPr id="12" name="Obrázek 11" descr="Obsah obrázku Grafika, Písmo, snímek obrazovky, text&#10;&#10;Obsah vygenerovaný umělou inteligencí může být nesprávný.">
            <a:extLst>
              <a:ext uri="{FF2B5EF4-FFF2-40B4-BE49-F238E27FC236}">
                <a16:creationId xmlns:a16="http://schemas.microsoft.com/office/drawing/2014/main" id="{FAE798E6-6A9C-324E-3737-6EFD60019F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52" y="2920987"/>
            <a:ext cx="314785" cy="314995"/>
          </a:xfrm>
          <a:prstGeom prst="rect">
            <a:avLst/>
          </a:prstGeom>
        </p:spPr>
      </p:pic>
      <p:pic>
        <p:nvPicPr>
          <p:cNvPr id="14" name="Obrázek 13" descr="Obsah obrázku černá, tma&#10;&#10;Obsah vygenerovaný umělou inteligencí může být nesprávný.">
            <a:extLst>
              <a:ext uri="{FF2B5EF4-FFF2-40B4-BE49-F238E27FC236}">
                <a16:creationId xmlns:a16="http://schemas.microsoft.com/office/drawing/2014/main" id="{4CBF856C-024F-0F34-FA0A-4368B7344D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r="44596" b="-37517"/>
          <a:stretch/>
        </p:blipFill>
        <p:spPr>
          <a:xfrm rot="20292166">
            <a:off x="7934382" y="2832087"/>
            <a:ext cx="321542" cy="177801"/>
          </a:xfrm>
          <a:prstGeom prst="rect">
            <a:avLst/>
          </a:prstGeom>
        </p:spPr>
      </p:pic>
      <p:pic>
        <p:nvPicPr>
          <p:cNvPr id="16" name="Obrázek 15" descr="Obsah obrázku černá, tma&#10;&#10;Obsah vygenerovaný umělou inteligencí může být nesprávný.">
            <a:extLst>
              <a:ext uri="{FF2B5EF4-FFF2-40B4-BE49-F238E27FC236}">
                <a16:creationId xmlns:a16="http://schemas.microsoft.com/office/drawing/2014/main" id="{96B1AF5C-C541-0957-7EA6-62C6176991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4" t="-8276" b="-2"/>
          <a:stretch/>
        </p:blipFill>
        <p:spPr>
          <a:xfrm rot="1630053">
            <a:off x="9131317" y="2782198"/>
            <a:ext cx="343900" cy="12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6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E6EEF-5709-25A6-16F3-F1AAF1C5F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5164B-8B6F-24F5-7679-1742D1BB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Tričko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D935A7-5F7E-5140-A9B6-DE37CA40B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304" y="1370886"/>
            <a:ext cx="4232855" cy="4759988"/>
          </a:xfrm>
        </p:spPr>
        <p:txBody>
          <a:bodyPr>
            <a:noAutofit/>
          </a:bodyPr>
          <a:lstStyle/>
          <a:p>
            <a:pPr lvl="0"/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Pánská sportovní trička s krátkým rukávem (např. MALFINI Fantasy 124)</a:t>
            </a:r>
          </a:p>
          <a:p>
            <a:pPr lvl="0"/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arva: námořní modrá</a:t>
            </a:r>
          </a:p>
          <a:p>
            <a:pPr lvl="0"/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nterlokové pique, 100 % polyester, rychleschnoucí materiál, střih s bočními švy, neobvykle členěný průkrčník, zpevnění ramenních švů páskou, ideální pro sport a pohybové aktivity</a:t>
            </a:r>
          </a:p>
          <a:p>
            <a:pPr lvl="0"/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ramáž: 150 g/m2</a:t>
            </a:r>
          </a:p>
          <a:p>
            <a:pPr lvl="0"/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místění 3 potisků – potisk 2/0 vepředu (bílá a světle modrá), potisk 1/0 bílá barva na levém rukávu a potisk 1/0 bílá barva vzadu</a:t>
            </a:r>
          </a:p>
          <a:p>
            <a:pPr lvl="0"/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Počet: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130 ks ve velikostech: S – 10 ks, M – 40 ks, L – 45 ks, XL – 20 ks a XXL – 15 ks</a:t>
            </a:r>
          </a:p>
          <a:p>
            <a:pPr lvl="0"/>
            <a:r>
              <a:rPr lang="cs-CZ" sz="1600" dirty="0">
                <a:latin typeface="Calibri" panose="020F0502020204030204" pitchFamily="34" charset="0"/>
              </a:rPr>
              <a:t>Ilustrační foto</a:t>
            </a:r>
            <a:endParaRPr lang="cs-CZ" sz="16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F10798B-DB78-57BF-6272-8D688B3CA6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sp>
        <p:nvSpPr>
          <p:cNvPr id="15" name="AutoShape 8" descr="HIDE. Chránič webkamery, Černá | proven.cz">
            <a:extLst>
              <a:ext uri="{FF2B5EF4-FFF2-40B4-BE49-F238E27FC236}">
                <a16:creationId xmlns:a16="http://schemas.microsoft.com/office/drawing/2014/main" id="{F02E6033-F22E-D54D-3ECD-C0C722B09A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678502D-5FB0-FC50-838A-09E036970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20606">
            <a:off x="9697949" y="2020170"/>
            <a:ext cx="521165" cy="226025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CAC05C-A741-9F64-DFA3-0A52AC23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2</a:t>
            </a:fld>
            <a:endParaRPr lang="cs-CZ"/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AC8A76B2-BE7B-B6EE-BFF6-37073413E8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300">
            <a:off x="7623673" y="3808421"/>
            <a:ext cx="1330353" cy="198491"/>
          </a:xfrm>
          <a:prstGeom prst="rect">
            <a:avLst/>
          </a:prstGeom>
        </p:spPr>
      </p:pic>
      <p:pic>
        <p:nvPicPr>
          <p:cNvPr id="23" name="Obrázek 22" descr="Obsah obrázku text, Písmo, snímek obrazovky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651D8714-854C-A50A-D7F2-2B90A1923F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086">
            <a:off x="9133467" y="2726582"/>
            <a:ext cx="393189" cy="90013"/>
          </a:xfrm>
          <a:prstGeom prst="rect">
            <a:avLst/>
          </a:prstGeom>
        </p:spPr>
      </p:pic>
      <p:pic>
        <p:nvPicPr>
          <p:cNvPr id="25" name="Grafický objekt 24">
            <a:extLst>
              <a:ext uri="{FF2B5EF4-FFF2-40B4-BE49-F238E27FC236}">
                <a16:creationId xmlns:a16="http://schemas.microsoft.com/office/drawing/2014/main" id="{79466F70-9098-434A-3948-BBC29C2193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80670" y="2675732"/>
            <a:ext cx="1354348" cy="733605"/>
          </a:xfrm>
          <a:prstGeom prst="rect">
            <a:avLst/>
          </a:prstGeom>
        </p:spPr>
      </p:pic>
      <p:pic>
        <p:nvPicPr>
          <p:cNvPr id="7" name="Obrázek 6" descr="Obsah obrázku oblečení, Sportovní tričko, rukáv, top (vršek oděvu)&#10;&#10;Obsah vygenerovaný umělou inteligencí může být nesprávný.">
            <a:extLst>
              <a:ext uri="{FF2B5EF4-FFF2-40B4-BE49-F238E27FC236}">
                <a16:creationId xmlns:a16="http://schemas.microsoft.com/office/drawing/2014/main" id="{8711BBBC-F3B4-C6FE-3A62-ECD188D8C0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57300"/>
            <a:ext cx="3574187" cy="4064452"/>
          </a:xfrm>
          <a:prstGeom prst="rect">
            <a:avLst/>
          </a:prstGeom>
        </p:spPr>
      </p:pic>
      <p:pic>
        <p:nvPicPr>
          <p:cNvPr id="13" name="Obrázek 12" descr="Obsah obrázku oblečení, Sportovní tričko, top (vršek oděvu), rukáv&#10;&#10;Obsah vygenerovaný umělou inteligencí může být nesprávný.">
            <a:extLst>
              <a:ext uri="{FF2B5EF4-FFF2-40B4-BE49-F238E27FC236}">
                <a16:creationId xmlns:a16="http://schemas.microsoft.com/office/drawing/2014/main" id="{55331B5C-FCBA-54B1-9ED2-CE2B2A927A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15" y="1377198"/>
            <a:ext cx="3444537" cy="382465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568802A-86BD-7ADD-342F-85C1648851CB}"/>
              </a:ext>
            </a:extLst>
          </p:cNvPr>
          <p:cNvPicPr/>
          <p:nvPr/>
        </p:nvPicPr>
        <p:blipFill>
          <a:blip r:embed="rId10"/>
          <a:stretch/>
        </p:blipFill>
        <p:spPr>
          <a:xfrm>
            <a:off x="6096000" y="2168291"/>
            <a:ext cx="1382722" cy="756513"/>
          </a:xfrm>
          <a:prstGeom prst="rect">
            <a:avLst/>
          </a:prstGeom>
          <a:ln w="0">
            <a:noFill/>
          </a:ln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9ADC8CA-B1F6-C20B-CE02-4DF1F8D54B97}"/>
              </a:ext>
            </a:extLst>
          </p:cNvPr>
          <p:cNvPicPr/>
          <p:nvPr/>
        </p:nvPicPr>
        <p:blipFill>
          <a:blip r:embed="rId11"/>
          <a:stretch/>
        </p:blipFill>
        <p:spPr>
          <a:xfrm>
            <a:off x="9803409" y="2103161"/>
            <a:ext cx="1224185" cy="1262076"/>
          </a:xfrm>
          <a:prstGeom prst="rect">
            <a:avLst/>
          </a:prstGeom>
          <a:ln w="0">
            <a:noFill/>
          </a:ln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274CBF67-096A-5F77-87FE-7A4DEF2711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32276" y="2381940"/>
            <a:ext cx="579170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3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BE444-2F53-1292-4C40-1EE8192AC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357A17-332A-9BED-1416-A802A990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Tričko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D973F3-2952-2688-E5DF-F95802232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304" y="1370885"/>
            <a:ext cx="4232855" cy="5121989"/>
          </a:xfrm>
        </p:spPr>
        <p:txBody>
          <a:bodyPr>
            <a:noAutofit/>
          </a:bodyPr>
          <a:lstStyle/>
          <a:p>
            <a:pPr lvl="0"/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Dámská sportovní trička s krátkým rukávem (např. MALFINI Fantasy 140)</a:t>
            </a:r>
          </a:p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arva: námořní modrá</a:t>
            </a:r>
          </a:p>
          <a:p>
            <a:pPr lvl="0"/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nterlokové pique, 100 % polyester, rychleschnoucí materiál, lehce vypasovaný střih s bočními švy, úzký lem průkrčníku z vrchového materiálu, vnitřní část průkrčníku začištěna páskou z vrchového materiálu, zpevnění ramenních švů páskou, ideální pro sport a pohybové aktivity</a:t>
            </a:r>
          </a:p>
          <a:p>
            <a:pPr lvl="0"/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ramáž: 150 g/m2</a:t>
            </a:r>
          </a:p>
          <a:p>
            <a:pPr lvl="0"/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místění 3 potisků – potisk 2/0 vepředu (bílá a světle modrá), potisk 1/0 bílá barva na levém rukávu a potisk 1/0 bílá barva vzadu</a:t>
            </a:r>
          </a:p>
          <a:p>
            <a:pPr lvl="0"/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Počet: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70 ks ve velikostech: S – 20 ks, M – 30 ks, L – 15 ks, XL – 5 ks</a:t>
            </a:r>
          </a:p>
          <a:p>
            <a:r>
              <a:rPr lang="cs-CZ" sz="1600" dirty="0">
                <a:latin typeface="Calibri" panose="020F0502020204030204" pitchFamily="34" charset="0"/>
              </a:rPr>
              <a:t>Ilustrační foto</a:t>
            </a:r>
            <a:endParaRPr lang="cs-CZ" sz="16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74DB61F-A5E5-52CD-0416-D7C16D24FB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sp>
        <p:nvSpPr>
          <p:cNvPr id="15" name="AutoShape 8" descr="HIDE. Chránič webkamery, Černá | proven.cz">
            <a:extLst>
              <a:ext uri="{FF2B5EF4-FFF2-40B4-BE49-F238E27FC236}">
                <a16:creationId xmlns:a16="http://schemas.microsoft.com/office/drawing/2014/main" id="{9B4B00E3-31AB-AADD-0B0C-4AF9404EEA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3558122-1E5E-A293-8885-C7F96118D7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20606">
            <a:off x="9697949" y="2020170"/>
            <a:ext cx="521165" cy="226025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00B123-D248-4A3D-6C70-CC079B050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3</a:t>
            </a:fld>
            <a:endParaRPr lang="cs-CZ"/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4BF484CD-9946-2DE0-8542-88591F9337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300">
            <a:off x="7623673" y="3808421"/>
            <a:ext cx="1330353" cy="198491"/>
          </a:xfrm>
          <a:prstGeom prst="rect">
            <a:avLst/>
          </a:prstGeom>
        </p:spPr>
      </p:pic>
      <p:pic>
        <p:nvPicPr>
          <p:cNvPr id="6" name="Obrázek 5" descr="Obsah obrázku oblečení, Sportovní tričko, top (vršek oděvu), Oblečení pro volný čas&#10;&#10;Obsah vygenerovaný umělou inteligencí může být nesprávný.">
            <a:extLst>
              <a:ext uri="{FF2B5EF4-FFF2-40B4-BE49-F238E27FC236}">
                <a16:creationId xmlns:a16="http://schemas.microsoft.com/office/drawing/2014/main" id="{9DD5B513-F27B-37BF-2774-4F6B3A2A5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363" y="1864097"/>
            <a:ext cx="2952257" cy="3846746"/>
          </a:xfrm>
          <a:prstGeom prst="rect">
            <a:avLst/>
          </a:prstGeom>
        </p:spPr>
      </p:pic>
      <p:pic>
        <p:nvPicPr>
          <p:cNvPr id="8" name="Obrázek 7" descr="Obsah obrázku oblečení, Sportovní tričko, rukáv, top (vršek oděvu)&#10;&#10;Obsah vygenerovaný umělou inteligencí může být nesprávný.">
            <a:extLst>
              <a:ext uri="{FF2B5EF4-FFF2-40B4-BE49-F238E27FC236}">
                <a16:creationId xmlns:a16="http://schemas.microsoft.com/office/drawing/2014/main" id="{390B4E3A-4A1B-C9F7-BDBF-58A3E0387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197" y="1957391"/>
            <a:ext cx="3021997" cy="358697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BFBE045-C418-89B6-C47B-6119BCBBCA85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5997637" y="2665476"/>
            <a:ext cx="1195711" cy="715720"/>
          </a:xfrm>
          <a:prstGeom prst="rect">
            <a:avLst/>
          </a:prstGeom>
          <a:ln w="0"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4907FE9-1046-DE87-1960-F72F457712CD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9853940" y="2575677"/>
            <a:ext cx="1224185" cy="1262076"/>
          </a:xfrm>
          <a:prstGeom prst="rect">
            <a:avLst/>
          </a:prstGeom>
          <a:ln w="0">
            <a:noFill/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BB743CC-A03F-6AFA-079C-DFEDD0F30D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76346">
            <a:off x="7305433" y="2561920"/>
            <a:ext cx="579170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21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88FDD-A1C6-A90F-E35E-DB78C5773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oblečení, Sportovní tričko, top (vršek oděvu), rukáv&#10;&#10;Obsah vygenerovaný umělou inteligencí může být nesprávný.">
            <a:extLst>
              <a:ext uri="{FF2B5EF4-FFF2-40B4-BE49-F238E27FC236}">
                <a16:creationId xmlns:a16="http://schemas.microsoft.com/office/drawing/2014/main" id="{5798DB61-5C8D-BEA3-AC21-3941DA356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58" y="1690688"/>
            <a:ext cx="3749811" cy="4254108"/>
          </a:xfrm>
          <a:prstGeom prst="rect">
            <a:avLst/>
          </a:prstGeom>
        </p:spPr>
      </p:pic>
      <p:pic>
        <p:nvPicPr>
          <p:cNvPr id="11" name="Obrázek 10" descr="Obsah obrázku oblečení, Sportovní tričko, rukáv, top (vršek oděvu)&#10;&#10;Obsah vygenerovaný umělou inteligencí může být nesprávný.">
            <a:extLst>
              <a:ext uri="{FF2B5EF4-FFF2-40B4-BE49-F238E27FC236}">
                <a16:creationId xmlns:a16="http://schemas.microsoft.com/office/drawing/2014/main" id="{02B6B032-88A9-F83B-87BE-0343109DC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24" y="1592873"/>
            <a:ext cx="3822576" cy="431785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F13B040-2A36-9F4D-AB3A-003DC454F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Tričko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8F6693-5C1B-4C97-CA19-12967829F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357" y="1383453"/>
            <a:ext cx="4410743" cy="5338022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Pánská trička s krátkým rukávem (např. MALFINI Basic 129)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a typeface="Aptos" panose="020B0004020202020204" pitchFamily="34" charset="0"/>
                <a:cs typeface="Arial" panose="020B0604020202020204" pitchFamily="34" charset="0"/>
              </a:rPr>
              <a:t>B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arva námořní modrá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Single Jersey, 100 % bavlna, silikonová úprava, tubulární střih, úzký lem průkrčníku z žebrového úpletu 1:1 s 5 % elastanu, zpevňující páska od ramene k rameni, silikonová úprava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a typeface="Aptos" panose="020B0004020202020204" pitchFamily="34" charset="0"/>
                <a:cs typeface="Arial" panose="020B0604020202020204" pitchFamily="34" charset="0"/>
              </a:rPr>
              <a:t>G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ramáž: 160 g/m2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a typeface="Aptos" panose="020B0004020202020204" pitchFamily="34" charset="0"/>
                <a:cs typeface="Arial" panose="020B0604020202020204" pitchFamily="34" charset="0"/>
              </a:rPr>
              <a:t>U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místění 3 potisků – potisk 2/0 vepředu (bílá a světle modrá), potisk 1/0 bílá barva na levém rukávu a potisk 1/0 bílá barva vzadu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a typeface="Aptos" panose="020B0004020202020204" pitchFamily="34" charset="0"/>
                <a:cs typeface="Arial" panose="020B0604020202020204" pitchFamily="34" charset="0"/>
              </a:rPr>
              <a:t>Počet: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130 ks ve velikostech: S – 10 ks, M – 40 ks, L – 45 ks, XL – 20 ks a XXL – 15 ks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</a:rPr>
              <a:t>Ilustrační foto</a:t>
            </a:r>
            <a:endParaRPr lang="cs-CZ" sz="16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6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409A8DF-3F0D-531B-A041-71F10E4F0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sp>
        <p:nvSpPr>
          <p:cNvPr id="15" name="AutoShape 8" descr="HIDE. Chránič webkamery, Černá | proven.cz">
            <a:extLst>
              <a:ext uri="{FF2B5EF4-FFF2-40B4-BE49-F238E27FC236}">
                <a16:creationId xmlns:a16="http://schemas.microsoft.com/office/drawing/2014/main" id="{452FA795-F869-A159-678D-14B11DB211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69752E-44C4-8F71-D984-00EA416F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4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112C4B-BBD2-53DD-9C45-DD416ED70EC7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925303" y="2665936"/>
            <a:ext cx="1382722" cy="756513"/>
          </a:xfrm>
          <a:prstGeom prst="rect">
            <a:avLst/>
          </a:prstGeom>
          <a:ln w="0"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39CCD1F-2FA8-DD19-F0A4-77AF121452FA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9668619" y="2538630"/>
            <a:ext cx="1224185" cy="1262076"/>
          </a:xfrm>
          <a:prstGeom prst="rect">
            <a:avLst/>
          </a:prstGeom>
          <a:ln w="0">
            <a:noFill/>
          </a:ln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01D4AB9B-750C-F78D-8F66-08C0F73FB1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862499">
            <a:off x="7682010" y="2900569"/>
            <a:ext cx="543706" cy="21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3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D8C06-5846-5D9D-6635-3B8356814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7250C-EF22-425A-A632-E823771B2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Tričko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24A13A-AADB-20E1-D719-4D0320E92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028" y="1200890"/>
            <a:ext cx="4578351" cy="5338022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Dámská trička s krátkým rukávem (např. MALFINI Basic 134)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a typeface="Aptos" panose="020B0004020202020204" pitchFamily="34" charset="0"/>
                <a:cs typeface="Arial" panose="020B0604020202020204" pitchFamily="34" charset="0"/>
              </a:rPr>
              <a:t>B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arva: námořní modrá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Single Jersey, 100 % bavlna, lehce vypasovaný střih s bočními švy, úzký lem průkrčníku z žebrového úpletu 1:1 s 5 % elastanu, vnitřní část průkrčníku začištěna páskou z vrchového materiálu, zpevnění ramenních švů páskou, silikonová úprava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a typeface="Aptos" panose="020B0004020202020204" pitchFamily="34" charset="0"/>
                <a:cs typeface="Arial" panose="020B0604020202020204" pitchFamily="34" charset="0"/>
              </a:rPr>
              <a:t>G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ramáž: 160 g/m2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Umístění 3 potisků – potisk 2/0 vepředu (bílá a světle modrá), potisk 1/0 bílá barva na levém rukávu a potisk 1/0 bílá barva vzadu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a typeface="Aptos" panose="020B0004020202020204" pitchFamily="34" charset="0"/>
                <a:cs typeface="Arial" panose="020B0604020202020204" pitchFamily="34" charset="0"/>
              </a:rPr>
              <a:t>Počet: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70 ks ve velikostech: S – 20 ks, M – 30 ks, L – 15 ks, XL – 5 ks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</a:rPr>
              <a:t>Ilustrační foto</a:t>
            </a:r>
            <a:endParaRPr lang="cs-CZ" sz="16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1E37F43-F970-AA73-CCF6-FC6CDE1B0D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sp>
        <p:nvSpPr>
          <p:cNvPr id="15" name="AutoShape 8" descr="HIDE. Chránič webkamery, Černá | proven.cz">
            <a:extLst>
              <a:ext uri="{FF2B5EF4-FFF2-40B4-BE49-F238E27FC236}">
                <a16:creationId xmlns:a16="http://schemas.microsoft.com/office/drawing/2014/main" id="{A40B404E-465E-F170-DA1A-A161BFBC0F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3EA324-79F8-E9AB-95C6-9774F08B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5</a:t>
            </a:fld>
            <a:endParaRPr lang="cs-CZ"/>
          </a:p>
        </p:txBody>
      </p:sp>
      <p:pic>
        <p:nvPicPr>
          <p:cNvPr id="7" name="Obrázek 6" descr="Obsah obrázku oblečení, Sportovní tričko, rukáv, top (vršek oděvu)&#10;&#10;Obsah vygenerovaný umělou inteligencí může být nesprávný.">
            <a:extLst>
              <a:ext uri="{FF2B5EF4-FFF2-40B4-BE49-F238E27FC236}">
                <a16:creationId xmlns:a16="http://schemas.microsoft.com/office/drawing/2014/main" id="{D57B5637-6329-48AA-E2FC-D0703B8F5D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t="937" r="1461" b="1733"/>
          <a:stretch/>
        </p:blipFill>
        <p:spPr>
          <a:xfrm>
            <a:off x="5518597" y="1690687"/>
            <a:ext cx="3264796" cy="3724879"/>
          </a:xfrm>
          <a:prstGeom prst="rect">
            <a:avLst/>
          </a:prstGeom>
        </p:spPr>
      </p:pic>
      <p:pic>
        <p:nvPicPr>
          <p:cNvPr id="10" name="Obrázek 9" descr="Obsah obrázku oblečení, Sportovní tričko, rukáv, top (vršek oděvu)&#10;&#10;Obsah vygenerovaný umělou inteligencí může být nesprávný.">
            <a:extLst>
              <a:ext uri="{FF2B5EF4-FFF2-40B4-BE49-F238E27FC236}">
                <a16:creationId xmlns:a16="http://schemas.microsoft.com/office/drawing/2014/main" id="{E744E665-BC77-E023-6499-D6BF2FB801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654" y="1623732"/>
            <a:ext cx="3370897" cy="390910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A4AA1E0-4349-89DE-DFAE-0420672C4628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556442" y="2672487"/>
            <a:ext cx="1253627" cy="756513"/>
          </a:xfrm>
          <a:prstGeom prst="rect">
            <a:avLst/>
          </a:prstGeom>
          <a:ln w="0">
            <a:noFill/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711947C-3D10-14AC-0512-F2ED8EF2FBBC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9906009" y="2419705"/>
            <a:ext cx="1224185" cy="1262076"/>
          </a:xfrm>
          <a:prstGeom prst="rect">
            <a:avLst/>
          </a:prstGeom>
          <a:ln w="0">
            <a:noFill/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4CDA3E9-1EB1-CA1F-DB47-6DE0983397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32105">
            <a:off x="7994392" y="2507880"/>
            <a:ext cx="579170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0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Obsah obrázku kancelářské potřeby, psací potřeba, pero, plnicí pero&#10;&#10;Obsah vygenerovaný umělou inteligencí může být nesprávný.">
            <a:extLst>
              <a:ext uri="{FF2B5EF4-FFF2-40B4-BE49-F238E27FC236}">
                <a16:creationId xmlns:a16="http://schemas.microsoft.com/office/drawing/2014/main" id="{184DBB6F-A8E4-ABB3-7D87-8CFA2043D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797" y="32176"/>
            <a:ext cx="1619476" cy="658269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Kuličkové pero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625051"/>
          </a:xfrm>
        </p:spPr>
        <p:txBody>
          <a:bodyPr>
            <a:no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Hliníkové kuličkové a dotykové pero s pogumovanou úpravou a speciálním povrchem pro zrcadlový laser, (např.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Pearly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nebo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Touch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Niro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arva: černé pero a stříbrná barva gravíru, která  je podobná barvě části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touch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 práci s dotykovým displejem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Modrá náplň 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ozměr pera: 8x142 mm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Počet: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100 ks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970" y="3223205"/>
            <a:ext cx="552162" cy="100318"/>
          </a:xfrm>
          <a:prstGeom prst="rect">
            <a:avLst/>
          </a:prstGeom>
        </p:spPr>
      </p:pic>
      <p:sp>
        <p:nvSpPr>
          <p:cNvPr id="15" name="AutoShape 8" descr="HIDE. Chránič webkamery, Černá | proven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6</a:t>
            </a:fld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0E265D53-DB71-F994-D968-3150F91AA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7580545" y="3222125"/>
            <a:ext cx="876159" cy="5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6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28FBD-43C2-E0BD-4FFD-1ABE2DF7E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065BE-4D79-F7CE-DB7F-96330089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Krytka na webkameru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6E0A45-E727-F3BB-3326-F9FE7420D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499" y="1765300"/>
            <a:ext cx="5627841" cy="4685376"/>
          </a:xfrm>
        </p:spPr>
        <p:txBody>
          <a:bodyPr>
            <a:no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Plastový chránič webkamery s posuvným krytem a nálepkou na zadní straně, vhodný pro chytré telefony, tablety a notebook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Barva: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černá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otisk: bílá barva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ozměr krytky: 4,3 x 1,3 cm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Počet: 100 kusů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6EBF0B3-7ADC-9040-7617-C44929AC9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sp>
        <p:nvSpPr>
          <p:cNvPr id="15" name="AutoShape 8" descr="HIDE. Chránič webkamery, Černá | proven.cz">
            <a:extLst>
              <a:ext uri="{FF2B5EF4-FFF2-40B4-BE49-F238E27FC236}">
                <a16:creationId xmlns:a16="http://schemas.microsoft.com/office/drawing/2014/main" id="{1E9B3167-BF64-0795-9111-866CD095A0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120D438-05B1-6E07-6BD4-FEE7B559E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20606">
            <a:off x="9697949" y="2020170"/>
            <a:ext cx="521165" cy="226025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DD1D25-3F19-1F5F-5B47-FCB5D6FB9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7</a:t>
            </a:fld>
            <a:endParaRPr lang="cs-CZ"/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AF7AD9F7-920D-20B0-D1DF-5D83805245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300">
            <a:off x="7623673" y="3808421"/>
            <a:ext cx="1330353" cy="19849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C3C799F-DDB6-3119-CF52-B74A0B141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41" y="1857335"/>
            <a:ext cx="4887007" cy="2419688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664C73BB-77F3-3BB6-BA8F-A3A76C65D0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4712" y="2446752"/>
            <a:ext cx="2225365" cy="11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0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171BD-5A78-6E7B-01F1-EB262AE97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C40F6E-A2B7-1DD5-614A-0B640287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Tričko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915FA0-5039-6084-7CE5-09F61EE83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357" y="1383453"/>
            <a:ext cx="4194843" cy="5338022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Pánská trička s krátkým rukávem (např. MALFINI Basic 129)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a typeface="Aptos" panose="020B0004020202020204" pitchFamily="34" charset="0"/>
                <a:cs typeface="Arial" panose="020B0604020202020204" pitchFamily="34" charset="0"/>
              </a:rPr>
              <a:t>B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arva: černá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Single Jersey, 100 % bavlna, silikonová úprava, tubulární střih, úzký lem průkrčníku z žebrového úpletu 1:1 s 5 % elastanu, zpevňující páska od ramene k rameni, silikonová úprava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a typeface="Aptos" panose="020B0004020202020204" pitchFamily="34" charset="0"/>
                <a:cs typeface="Arial" panose="020B0604020202020204" pitchFamily="34" charset="0"/>
              </a:rPr>
              <a:t>G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ramáž: 160 g/m2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Umístění 2 log – potisk 1/0 vepředu bílá barva a potisk 1/0 bílá barva na levém rukávu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a typeface="Aptos" panose="020B0004020202020204" pitchFamily="34" charset="0"/>
                <a:cs typeface="Arial" panose="020B0604020202020204" pitchFamily="34" charset="0"/>
              </a:rPr>
              <a:t>Počet: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200 ks ve velikostech: S – 20 ks, M – 60 ks, L – 60 ks, XL – 30 ks a XXL – 30 ks</a:t>
            </a:r>
            <a:endParaRPr lang="en-GB" sz="16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6FC5F6C-1C02-61AC-DA5A-BED5B75CAC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sp>
        <p:nvSpPr>
          <p:cNvPr id="15" name="AutoShape 8" descr="HIDE. Chránič webkamery, Černá | proven.cz">
            <a:extLst>
              <a:ext uri="{FF2B5EF4-FFF2-40B4-BE49-F238E27FC236}">
                <a16:creationId xmlns:a16="http://schemas.microsoft.com/office/drawing/2014/main" id="{1CC3E6A5-668E-C052-C088-FF07591E2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DA5DCB-D6DD-CE65-2A98-1C7C5EE19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8</a:t>
            </a:fld>
            <a:endParaRPr lang="cs-CZ"/>
          </a:p>
        </p:txBody>
      </p:sp>
      <p:pic>
        <p:nvPicPr>
          <p:cNvPr id="7" name="Obrázek 6" descr="Obsah obrázku oblečení, Sportovní tričko, top (vršek oděvu), Tričko&#10;&#10;Obsah vygenerovaný umělou inteligencí může být nesprávný.">
            <a:extLst>
              <a:ext uri="{FF2B5EF4-FFF2-40B4-BE49-F238E27FC236}">
                <a16:creationId xmlns:a16="http://schemas.microsoft.com/office/drawing/2014/main" id="{430AB14D-FC2F-D4F0-E453-4343BA7E8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08" y="1581150"/>
            <a:ext cx="3553594" cy="4057650"/>
          </a:xfrm>
          <a:prstGeom prst="rect">
            <a:avLst/>
          </a:prstGeom>
        </p:spPr>
      </p:pic>
      <p:pic>
        <p:nvPicPr>
          <p:cNvPr id="10" name="Obrázek 9" descr="Obsah obrázku oblečení, Sportovní tričko, top (vršek oděvu), rukáv&#10;&#10;Obsah vygenerovaný umělou inteligencí může být nesprávný.">
            <a:extLst>
              <a:ext uri="{FF2B5EF4-FFF2-40B4-BE49-F238E27FC236}">
                <a16:creationId xmlns:a16="http://schemas.microsoft.com/office/drawing/2014/main" id="{BC148F4F-3D18-2E1E-CC39-263CCA0539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43" y="1581150"/>
            <a:ext cx="3526921" cy="4000500"/>
          </a:xfrm>
          <a:prstGeom prst="rect">
            <a:avLst/>
          </a:prstGeom>
        </p:spPr>
      </p:pic>
      <p:pic>
        <p:nvPicPr>
          <p:cNvPr id="12" name="Obrázek 11" descr="Obsah obrázku text, Písmo, snímek obrazovky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DF542663-AC43-A1AD-F95D-202725FFB3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471">
            <a:off x="7929036" y="2847585"/>
            <a:ext cx="530798" cy="118255"/>
          </a:xfrm>
          <a:prstGeom prst="rect">
            <a:avLst/>
          </a:prstGeom>
        </p:spPr>
      </p:pic>
      <p:pic>
        <p:nvPicPr>
          <p:cNvPr id="13" name="Obrázek 12" descr="Obsah obrázku text, Písmo, snímek obrazovky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BB161144-389A-20C3-45F1-43F86CA200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9570">
            <a:off x="8724712" y="2807175"/>
            <a:ext cx="530798" cy="118255"/>
          </a:xfrm>
          <a:prstGeom prst="rect">
            <a:avLst/>
          </a:prstGeom>
        </p:spPr>
      </p:pic>
      <p:pic>
        <p:nvPicPr>
          <p:cNvPr id="14" name="Obrázek 13" descr="Obsah obrázku text, Písmo, log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9830C350-39FD-504A-490E-7F86513127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36" y="2806208"/>
            <a:ext cx="305928" cy="30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69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4B497-EEAE-368C-3889-8EB33A644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B5787-90D5-E519-C67A-79C9EDDFD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Tričko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11BCDC-B971-4715-98D2-ED9D1A3AD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358" y="1383453"/>
            <a:ext cx="4387554" cy="5338022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Dámská trička s krátkým rukávem (např. MALFINI Basic 134)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a typeface="Aptos" panose="020B0004020202020204" pitchFamily="34" charset="0"/>
                <a:cs typeface="Arial" panose="020B0604020202020204" pitchFamily="34" charset="0"/>
              </a:rPr>
              <a:t>B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arva: černá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Single Jersey, 100 % bavlna, lehce vypasovaný střih s bočními švy, úzký lem průkrčníku z žebrového úpletu 1:1 s 5 % elastanu, vnitřní část průkrčníku začištěna páskou z vrchového materiálu, zpevnění ramenních švů páskou, silikonová úprava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a typeface="Aptos" panose="020B0004020202020204" pitchFamily="34" charset="0"/>
                <a:cs typeface="Arial" panose="020B0604020202020204" pitchFamily="34" charset="0"/>
              </a:rPr>
              <a:t>G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ramáž: 160 g/m2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a typeface="Aptos" panose="020B0004020202020204" pitchFamily="34" charset="0"/>
                <a:cs typeface="Arial" panose="020B0604020202020204" pitchFamily="34" charset="0"/>
              </a:rPr>
              <a:t>U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místění 2 log – potisk 1/0 bílá barva vepředu a potisk 1/0 bílá barva na levém rukávu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a typeface="Aptos" panose="020B0004020202020204" pitchFamily="34" charset="0"/>
                <a:cs typeface="Arial" panose="020B0604020202020204" pitchFamily="34" charset="0"/>
              </a:rPr>
              <a:t>Počet:</a:t>
            </a:r>
            <a:r>
              <a:rPr lang="cs-CZ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100 ks ve velikostech: S – 30 ks, M – 40 ks, L – 20 ks, XL – 10 ks.</a:t>
            </a:r>
            <a:endParaRPr lang="en-GB" sz="16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6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63838CD-2706-198A-9FFB-AAEB95C4C2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8" y="5710843"/>
            <a:ext cx="272670" cy="118255"/>
          </a:xfrm>
          <a:prstGeom prst="rect">
            <a:avLst/>
          </a:prstGeom>
        </p:spPr>
      </p:pic>
      <p:sp>
        <p:nvSpPr>
          <p:cNvPr id="15" name="AutoShape 8" descr="HIDE. Chránič webkamery, Černá | proven.cz">
            <a:extLst>
              <a:ext uri="{FF2B5EF4-FFF2-40B4-BE49-F238E27FC236}">
                <a16:creationId xmlns:a16="http://schemas.microsoft.com/office/drawing/2014/main" id="{16C1F12A-573E-2205-79D4-AB4F7433E0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90C99F-5E30-22A3-C9C1-ECC1759CD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9</a:t>
            </a:fld>
            <a:endParaRPr lang="cs-CZ"/>
          </a:p>
        </p:txBody>
      </p:sp>
      <p:pic>
        <p:nvPicPr>
          <p:cNvPr id="7" name="Obrázek 6" descr="Obsah obrázku oblečení, Sportovní tričko, top (vršek oděvu), rukáv&#10;&#10;Obsah vygenerovaný umělou inteligencí může být nesprávný.">
            <a:extLst>
              <a:ext uri="{FF2B5EF4-FFF2-40B4-BE49-F238E27FC236}">
                <a16:creationId xmlns:a16="http://schemas.microsoft.com/office/drawing/2014/main" id="{899CB695-06E6-9657-728D-F1D7F1C8BA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"/>
          <a:stretch/>
        </p:blipFill>
        <p:spPr>
          <a:xfrm>
            <a:off x="4967912" y="1617662"/>
            <a:ext cx="3261688" cy="3728695"/>
          </a:xfrm>
          <a:prstGeom prst="rect">
            <a:avLst/>
          </a:prstGeom>
        </p:spPr>
      </p:pic>
      <p:pic>
        <p:nvPicPr>
          <p:cNvPr id="10" name="Obrázek 9" descr="Obsah obrázku oblečení, Sportovní tričko, rukáv, top (vršek oděvu)&#10;&#10;Obsah vygenerovaný umělou inteligencí může být nesprávný.">
            <a:extLst>
              <a:ext uri="{FF2B5EF4-FFF2-40B4-BE49-F238E27FC236}">
                <a16:creationId xmlns:a16="http://schemas.microsoft.com/office/drawing/2014/main" id="{60953FE7-CD84-BB77-8269-5C0676753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219" y="1517650"/>
            <a:ext cx="3364214" cy="3822700"/>
          </a:xfrm>
          <a:prstGeom prst="rect">
            <a:avLst/>
          </a:prstGeom>
        </p:spPr>
      </p:pic>
      <p:pic>
        <p:nvPicPr>
          <p:cNvPr id="12" name="Obrázek 11" descr="Obsah obrázku text, Písmo, snímek obrazovky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1B5516C9-F77F-236E-9B48-D46D92BE1E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6851">
            <a:off x="7601307" y="2504686"/>
            <a:ext cx="530798" cy="118255"/>
          </a:xfrm>
          <a:prstGeom prst="rect">
            <a:avLst/>
          </a:prstGeom>
        </p:spPr>
      </p:pic>
      <p:pic>
        <p:nvPicPr>
          <p:cNvPr id="13" name="Obrázek 12" descr="Obsah obrázku text, Písmo, snímek obrazovky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7A3B69AE-18C5-C5F0-A4CA-F5CAF75531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675">
            <a:off x="8712557" y="2403086"/>
            <a:ext cx="530798" cy="118255"/>
          </a:xfrm>
          <a:prstGeom prst="rect">
            <a:avLst/>
          </a:prstGeom>
        </p:spPr>
      </p:pic>
      <p:pic>
        <p:nvPicPr>
          <p:cNvPr id="17" name="Obrázek 16" descr="Obsah obrázku text, Písmo, log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B2A4FEAA-4CAF-9B8C-483B-3045260C89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59" y="2758123"/>
            <a:ext cx="305928" cy="30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459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10200</TotalTime>
  <Words>1063</Words>
  <Application>Microsoft Office PowerPoint</Application>
  <PresentationFormat>Širokoúhlá obrazovka</PresentationFormat>
  <Paragraphs>85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Motiv Office</vt:lpstr>
      <vt:lpstr>Grafická specifikace</vt:lpstr>
      <vt:lpstr>Tričko</vt:lpstr>
      <vt:lpstr>Tričko</vt:lpstr>
      <vt:lpstr>Tričko</vt:lpstr>
      <vt:lpstr>Tričko</vt:lpstr>
      <vt:lpstr>Kuličkové pero</vt:lpstr>
      <vt:lpstr>Krytka na webkameru</vt:lpstr>
      <vt:lpstr>Tričko</vt:lpstr>
      <vt:lpstr>Tričko</vt:lpstr>
      <vt:lpstr>Tričko</vt:lpstr>
      <vt:lpstr>Tričko</vt:lpstr>
    </vt:vector>
  </TitlesOfParts>
  <Company>VŠB-TUO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Grafická specifikace</dc:title>
  <dc:creator>IT4Innovations</dc:creator>
  <cp:lastModifiedBy>Dobiasova Marketa</cp:lastModifiedBy>
  <cp:revision>57</cp:revision>
  <dcterms:created xsi:type="dcterms:W3CDTF">2020-07-03T11:10:35Z</dcterms:created>
  <dcterms:modified xsi:type="dcterms:W3CDTF">2025-05-05T16:30:20Z</dcterms:modified>
</cp:coreProperties>
</file>